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71" r:id="rId12"/>
    <p:sldId id="270" r:id="rId13"/>
    <p:sldId id="269" r:id="rId14"/>
    <p:sldId id="268" r:id="rId15"/>
    <p:sldId id="267" r:id="rId16"/>
    <p:sldId id="266" r:id="rId17"/>
  </p:sldIdLst>
  <p:sldSz cx="18288000" cy="10287000"/>
  <p:notesSz cx="6858000" cy="9144000"/>
  <p:embeddedFontLst>
    <p:embeddedFont>
      <p:font typeface="Arimo" panose="020B0604020202020204" charset="0"/>
      <p:regular r:id="rId19"/>
    </p:embeddedFont>
    <p:embeddedFont>
      <p:font typeface="Arimo Bold" panose="020B0604020202020204" charset="0"/>
      <p:regular r:id="rId20"/>
    </p:embeddedFont>
    <p:embeddedFont>
      <p:font typeface="Montserrat" panose="00000500000000000000" pitchFamily="2" charset="0"/>
      <p:regular r:id="rId21"/>
      <p:bold r:id="rId22"/>
      <p:italic r:id="rId23"/>
      <p:boldItalic r:id="rId24"/>
    </p:embeddedFont>
    <p:embeddedFont>
      <p:font typeface="Montserrat Bold" panose="020B0604020202020204" charset="0"/>
      <p:regular r:id="rId25"/>
      <p:bold r:id="rId26"/>
    </p:embeddedFont>
    <p:embeddedFont>
      <p:font typeface="Montserrat Classic" panose="020B0604020202020204" charset="0"/>
      <p:regular r:id="rId27"/>
    </p:embeddedFont>
    <p:embeddedFont>
      <p:font typeface="Montserrat Heavy" panose="020B0604020202020204" charset="0"/>
      <p:regular r:id="rId28"/>
    </p:embeddedFont>
    <p:embeddedFont>
      <p:font typeface="Montserrat Medium" panose="00000600000000000000" pitchFamily="2" charset="0"/>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A21FF0-30D6-8298-B3CD-D70B5E8452BB}" v="6" dt="2023-08-18T14:12:33.062"/>
    <p1510:client id="{65A55284-3659-E75A-EFAB-88B51E09C5AE}" v="251" dt="2023-08-18T14:10:03.376"/>
    <p1510:client id="{769C46AD-6F62-371F-F5FF-7F723F2F57FB}" v="117" dt="2023-08-18T14:21:44.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Have students split up into four groups and read one of the four articles on a person of focus. Have them create jot notes to summarize each person with the following guidelines:</a:t>
            </a:r>
          </a:p>
          <a:p>
            <a:endParaRPr lang="en-US"/>
          </a:p>
          <a:p>
            <a:r>
              <a:rPr lang="en-US" dirty="0"/>
              <a:t>1.) When did the person arrive to Fort Erie / Canada? </a:t>
            </a:r>
          </a:p>
          <a:p>
            <a:r>
              <a:rPr lang="en-US" dirty="0"/>
              <a:t>2.) Where did the come from?</a:t>
            </a:r>
          </a:p>
          <a:p>
            <a:r>
              <a:rPr lang="en-US" dirty="0"/>
              <a:t>3.) Did they stay in Fort Erie/ where did they end up?</a:t>
            </a:r>
          </a:p>
          <a:p>
            <a:r>
              <a:rPr lang="en-US" dirty="0"/>
              <a:t>4.) What is their purpose?</a:t>
            </a:r>
          </a:p>
          <a:p>
            <a:r>
              <a:rPr lang="en-US" dirty="0"/>
              <a:t>5.) How did they make history, big or small?</a:t>
            </a:r>
          </a:p>
          <a:p>
            <a:r>
              <a:rPr lang="en-US" dirty="0"/>
              <a:t>6.) What is something that surprised you about their story?</a:t>
            </a:r>
          </a:p>
          <a:p>
            <a:r>
              <a:rPr lang="en-US" dirty="0"/>
              <a:t>7.) List three interesting things about this person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Notes taken from article in appendix (list appendix item #)</a:t>
            </a:r>
          </a:p>
          <a:p>
            <a:endParaRPr lang="en-US"/>
          </a:p>
          <a:p>
            <a:r>
              <a:rPr lang="en-US"/>
              <a:t>“Josiah Henson Arrives to Make New Life”</a:t>
            </a:r>
          </a:p>
          <a:p>
            <a:r>
              <a:rPr lang="en-US"/>
              <a:t>- October 28th 1830 Escaped from Buffalo to Fort Erie by Ferry landing between Catherine and Lavinia Street </a:t>
            </a:r>
          </a:p>
          <a:p>
            <a:r>
              <a:rPr lang="en-US"/>
              <a:t>“You see those trees,” said the noble-hearted captain, next morning, pointing to a group in the distance, “they grow on free soil, and as soon as your feet touch that, you’re a man. I want to see you go and be a freeman….”</a:t>
            </a:r>
          </a:p>
          <a:p>
            <a:r>
              <a:rPr lang="en-US"/>
              <a:t>“I will use my freedom well; I’ll give my soul to God”</a:t>
            </a:r>
          </a:p>
          <a:p>
            <a:endParaRPr lang="en-US"/>
          </a:p>
          <a:p>
            <a:r>
              <a:rPr lang="en-US"/>
              <a:t>- Shortly after Josiah landed in Fort Erie, he made quick work to use his freedom well, obtaining a job at Hibbard Farm, also bargaining a home on the farms property by Mr. Hibbard.</a:t>
            </a:r>
          </a:p>
          <a:p>
            <a:r>
              <a:rPr lang="en-US"/>
              <a:t>	* “Although there was nothing there but bare walls and floors, we were all in a state of great delight, and my wife laughed and acknowledge that it was worth wile, and that it was better than a log cabin with an earth floor…”</a:t>
            </a:r>
          </a:p>
          <a:p>
            <a:endParaRPr lang="en-US"/>
          </a:p>
          <a:p>
            <a:r>
              <a:rPr lang="en-US"/>
              <a:t>- Not long after his time spent on the farm, Josiah found himself preaching to this community, shortly after he left the Hibbard Farm, Mr. Hibbard left an acre of Land for Josiah to set up a church, a church that is now St. Johns Anglican Church </a:t>
            </a:r>
          </a:p>
          <a:p>
            <a:endParaRPr lang="en-US"/>
          </a:p>
          <a:p>
            <a:r>
              <a:rPr lang="en-US"/>
              <a:t>- Josiah worked on this farm for 3 years before moving on to Riselay farm from 1883 – 1836. </a:t>
            </a:r>
          </a:p>
          <a:p>
            <a:endParaRPr lang="en-US"/>
          </a:p>
          <a:p>
            <a:r>
              <a:rPr lang="en-US"/>
              <a:t>- During his time at the Rieselay farm, Josiah gathered others to have meetings at his home, discussing that changes they wanted to see in their lives. Topics surrounded how they could invest their earnings in order to settle on lands and build a new life. </a:t>
            </a:r>
          </a:p>
          <a:p>
            <a:endParaRPr lang="en-US"/>
          </a:p>
          <a:p>
            <a:r>
              <a:rPr lang="en-US"/>
              <a:t>- From these meetings came the Dawn Settlement in Dresdon Ontario where Josiah settled with his family and where he wrote his autobiography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Read from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Harriet Tubmans story is incredible, and one that we will discuss further tomorrow. However it is important to mention her passing through Fort Erie as we move on to the second part of this module, 'places.'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famous hotel was also home to the first meeting of the Niagara Movement (to be discussed further in day 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students read the riot of crystal beach reading and write 150 words on their thoughts on incident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OId1PfSLJ-I?feature=oembed" TargetMode="Externa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https://www.youtube.com/embed/gCoYuZ7dGoo?start=7&amp;feature=oembed" TargetMode="External"/><Relationship Id="rId6" Type="http://schemas.openxmlformats.org/officeDocument/2006/relationships/image" Target="../media/image12.jpeg"/><Relationship Id="rId5" Type="http://schemas.openxmlformats.org/officeDocument/2006/relationships/image" Target="../media/image17.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yZfUU25woC4?feature=oembed" TargetMode="External"/><Relationship Id="rId6" Type="http://schemas.openxmlformats.org/officeDocument/2006/relationships/image" Target="../media/image15.jpeg"/><Relationship Id="rId5" Type="http://schemas.openxmlformats.org/officeDocument/2006/relationships/hyperlink" Target="https://www.youtube.com/watch?v=yZfUU25woC4" TargetMode="External"/><Relationship Id="rId4" Type="http://schemas.openxmlformats.org/officeDocument/2006/relationships/image" Target="../media/image1.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5400000">
            <a:off x="6251033" y="-244535"/>
            <a:ext cx="5785935" cy="10776070"/>
            <a:chOff x="0" y="0"/>
            <a:chExt cx="1982688" cy="3692677"/>
          </a:xfrm>
        </p:grpSpPr>
        <p:sp>
          <p:nvSpPr>
            <p:cNvPr id="4" name="Freeform 4"/>
            <p:cNvSpPr/>
            <p:nvPr/>
          </p:nvSpPr>
          <p:spPr>
            <a:xfrm>
              <a:off x="0" y="0"/>
              <a:ext cx="1982688" cy="3692677"/>
            </a:xfrm>
            <a:custGeom>
              <a:avLst/>
              <a:gdLst/>
              <a:ahLst/>
              <a:cxnLst/>
              <a:rect l="l" t="t" r="r" b="b"/>
              <a:pathLst>
                <a:path w="1982688" h="3692677">
                  <a:moveTo>
                    <a:pt x="9366" y="0"/>
                  </a:moveTo>
                  <a:lnTo>
                    <a:pt x="1973322" y="0"/>
                  </a:lnTo>
                  <a:cubicBezTo>
                    <a:pt x="1975806" y="0"/>
                    <a:pt x="1978188" y="987"/>
                    <a:pt x="1979945" y="2743"/>
                  </a:cubicBezTo>
                  <a:cubicBezTo>
                    <a:pt x="1981701" y="4500"/>
                    <a:pt x="1982688" y="6882"/>
                    <a:pt x="1982688" y="9366"/>
                  </a:cubicBezTo>
                  <a:lnTo>
                    <a:pt x="1982688" y="3683310"/>
                  </a:lnTo>
                  <a:cubicBezTo>
                    <a:pt x="1982688" y="3685795"/>
                    <a:pt x="1981701" y="3688177"/>
                    <a:pt x="1979945" y="3689934"/>
                  </a:cubicBezTo>
                  <a:cubicBezTo>
                    <a:pt x="1978188" y="3691690"/>
                    <a:pt x="1975806" y="3692677"/>
                    <a:pt x="1973322" y="3692677"/>
                  </a:cubicBezTo>
                  <a:lnTo>
                    <a:pt x="9366" y="3692677"/>
                  </a:lnTo>
                  <a:cubicBezTo>
                    <a:pt x="6882" y="3692677"/>
                    <a:pt x="4500" y="3691690"/>
                    <a:pt x="2743" y="3689934"/>
                  </a:cubicBezTo>
                  <a:cubicBezTo>
                    <a:pt x="987" y="3688177"/>
                    <a:pt x="0" y="3685795"/>
                    <a:pt x="0" y="3683310"/>
                  </a:cubicBezTo>
                  <a:lnTo>
                    <a:pt x="0" y="9366"/>
                  </a:lnTo>
                  <a:cubicBezTo>
                    <a:pt x="0" y="6882"/>
                    <a:pt x="987" y="4500"/>
                    <a:pt x="2743" y="2743"/>
                  </a:cubicBezTo>
                  <a:cubicBezTo>
                    <a:pt x="4500" y="987"/>
                    <a:pt x="6882" y="0"/>
                    <a:pt x="9366" y="0"/>
                  </a:cubicBezTo>
                  <a:close/>
                </a:path>
              </a:pathLst>
            </a:custGeom>
            <a:solidFill>
              <a:srgbClr val="F5F4F2"/>
            </a:solidFill>
            <a:ln w="9525">
              <a:solidFill>
                <a:srgbClr val="474747"/>
              </a:solidFill>
            </a:ln>
          </p:spPr>
        </p:sp>
        <p:sp>
          <p:nvSpPr>
            <p:cNvPr id="5" name="TextBox 5"/>
            <p:cNvSpPr txBox="1"/>
            <p:nvPr/>
          </p:nvSpPr>
          <p:spPr>
            <a:xfrm>
              <a:off x="0" y="-19050"/>
              <a:ext cx="812800" cy="831850"/>
            </a:xfrm>
            <a:prstGeom prst="rect">
              <a:avLst/>
            </a:prstGeom>
          </p:spPr>
          <p:txBody>
            <a:bodyPr lIns="26060" tIns="26060" rIns="26060" bIns="26060" rtlCol="0" anchor="ctr"/>
            <a:lstStyle/>
            <a:p>
              <a:pPr marL="0" lvl="0" indent="0" algn="ctr">
                <a:lnSpc>
                  <a:spcPts val="1288"/>
                </a:lnSpc>
                <a:spcBef>
                  <a:spcPct val="0"/>
                </a:spcBef>
              </a:pPr>
              <a:endParaRPr/>
            </a:p>
          </p:txBody>
        </p:sp>
      </p:grpSp>
      <p:sp>
        <p:nvSpPr>
          <p:cNvPr id="6" name="TextBox 6"/>
          <p:cNvSpPr txBox="1"/>
          <p:nvPr/>
        </p:nvSpPr>
        <p:spPr>
          <a:xfrm>
            <a:off x="4251532" y="2962974"/>
            <a:ext cx="9784937" cy="3005059"/>
          </a:xfrm>
          <a:prstGeom prst="rect">
            <a:avLst/>
          </a:prstGeom>
        </p:spPr>
        <p:txBody>
          <a:bodyPr lIns="0" tIns="0" rIns="0" bIns="0" rtlCol="0" anchor="t">
            <a:spAutoFit/>
          </a:bodyPr>
          <a:lstStyle/>
          <a:p>
            <a:pPr algn="ctr">
              <a:lnSpc>
                <a:spcPts val="11636"/>
              </a:lnSpc>
            </a:pPr>
            <a:r>
              <a:rPr lang="en-US" sz="10977">
                <a:solidFill>
                  <a:srgbClr val="C9B9A1"/>
                </a:solidFill>
                <a:latin typeface="Montserrat Bold"/>
              </a:rPr>
              <a:t>Fort Erie's</a:t>
            </a:r>
          </a:p>
          <a:p>
            <a:pPr algn="ctr">
              <a:lnSpc>
                <a:spcPts val="11636"/>
              </a:lnSpc>
            </a:pPr>
            <a:r>
              <a:rPr lang="en-US" sz="10977">
                <a:solidFill>
                  <a:srgbClr val="C9B9A1"/>
                </a:solidFill>
                <a:latin typeface="Montserrat Bold"/>
              </a:rPr>
              <a:t>Black History</a:t>
            </a:r>
          </a:p>
        </p:txBody>
      </p:sp>
      <p:sp>
        <p:nvSpPr>
          <p:cNvPr id="7" name="Freeform 7"/>
          <p:cNvSpPr/>
          <p:nvPr/>
        </p:nvSpPr>
        <p:spPr>
          <a:xfrm rot="2828679">
            <a:off x="12802751" y="1937115"/>
            <a:ext cx="665559" cy="626836"/>
          </a:xfrm>
          <a:custGeom>
            <a:avLst/>
            <a:gdLst/>
            <a:ahLst/>
            <a:cxnLst/>
            <a:rect l="l" t="t" r="r" b="b"/>
            <a:pathLst>
              <a:path w="665559" h="626836">
                <a:moveTo>
                  <a:pt x="0" y="0"/>
                </a:moveTo>
                <a:lnTo>
                  <a:pt x="665559" y="0"/>
                </a:lnTo>
                <a:lnTo>
                  <a:pt x="665559" y="626835"/>
                </a:lnTo>
                <a:lnTo>
                  <a:pt x="0" y="626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935929" y="5458810"/>
            <a:ext cx="2594808" cy="3253678"/>
          </a:xfrm>
          <a:custGeom>
            <a:avLst/>
            <a:gdLst/>
            <a:ahLst/>
            <a:cxnLst/>
            <a:rect l="l" t="t" r="r" b="b"/>
            <a:pathLst>
              <a:path w="2594808" h="3253678">
                <a:moveTo>
                  <a:pt x="0" y="0"/>
                </a:moveTo>
                <a:lnTo>
                  <a:pt x="2594808" y="0"/>
                </a:lnTo>
                <a:lnTo>
                  <a:pt x="2594808" y="3253678"/>
                </a:lnTo>
                <a:lnTo>
                  <a:pt x="0" y="32536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992720">
            <a:off x="1819880" y="416487"/>
            <a:ext cx="4863304" cy="2753846"/>
          </a:xfrm>
          <a:custGeom>
            <a:avLst/>
            <a:gdLst/>
            <a:ahLst/>
            <a:cxnLst/>
            <a:rect l="l" t="t" r="r" b="b"/>
            <a:pathLst>
              <a:path w="4863304" h="2753846">
                <a:moveTo>
                  <a:pt x="0" y="0"/>
                </a:moveTo>
                <a:lnTo>
                  <a:pt x="4863304" y="0"/>
                </a:lnTo>
                <a:lnTo>
                  <a:pt x="4863304" y="2753846"/>
                </a:lnTo>
                <a:lnTo>
                  <a:pt x="0" y="27538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6175313" y="6461421"/>
            <a:ext cx="5937374" cy="788607"/>
          </a:xfrm>
          <a:prstGeom prst="rect">
            <a:avLst/>
          </a:prstGeom>
        </p:spPr>
        <p:txBody>
          <a:bodyPr lIns="0" tIns="0" rIns="0" bIns="0" rtlCol="0" anchor="t">
            <a:spAutoFit/>
          </a:bodyPr>
          <a:lstStyle/>
          <a:p>
            <a:pPr algn="ctr">
              <a:lnSpc>
                <a:spcPts val="5922"/>
              </a:lnSpc>
            </a:pPr>
            <a:r>
              <a:rPr lang="en-US" sz="5922">
                <a:solidFill>
                  <a:srgbClr val="C9B9A1"/>
                </a:solidFill>
                <a:latin typeface="Montserrat Classic"/>
              </a:rPr>
              <a:t>People &amp; Places</a:t>
            </a:r>
          </a:p>
        </p:txBody>
      </p:sp>
      <p:sp>
        <p:nvSpPr>
          <p:cNvPr id="11" name="TextBox 11"/>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B79A"/>
        </a:solidFill>
        <a:effectLst/>
      </p:bgPr>
    </p:bg>
    <p:spTree>
      <p:nvGrpSpPr>
        <p:cNvPr id="1" name=""/>
        <p:cNvGrpSpPr/>
        <p:nvPr/>
      </p:nvGrpSpPr>
      <p:grpSpPr>
        <a:xfrm>
          <a:off x="0" y="0"/>
          <a:ext cx="0" cy="0"/>
          <a:chOff x="0" y="0"/>
          <a:chExt cx="0" cy="0"/>
        </a:xfrm>
      </p:grpSpPr>
      <p:sp>
        <p:nvSpPr>
          <p:cNvPr id="2" name="AutoShape 2"/>
          <p:cNvSpPr/>
          <p:nvPr/>
        </p:nvSpPr>
        <p:spPr>
          <a:xfrm flipH="1">
            <a:off x="8592318" y="3470468"/>
            <a:ext cx="6140941" cy="0"/>
          </a:xfrm>
          <a:prstGeom prst="line">
            <a:avLst/>
          </a:prstGeom>
          <a:ln w="28575" cap="rnd">
            <a:solidFill>
              <a:srgbClr val="000000"/>
            </a:solidFill>
            <a:prstDash val="solid"/>
            <a:headEnd type="none" w="sm" len="sm"/>
            <a:tailEnd type="none" w="sm" len="sm"/>
          </a:ln>
        </p:spPr>
      </p:sp>
      <p:sp>
        <p:nvSpPr>
          <p:cNvPr id="3" name="Freeform 3"/>
          <p:cNvSpPr/>
          <p:nvPr/>
        </p:nvSpPr>
        <p:spPr>
          <a:xfrm>
            <a:off x="0" y="0"/>
            <a:ext cx="7715250" cy="10287000"/>
          </a:xfrm>
          <a:custGeom>
            <a:avLst/>
            <a:gdLst/>
            <a:ahLst/>
            <a:cxnLst/>
            <a:rect l="l" t="t" r="r" b="b"/>
            <a:pathLst>
              <a:path w="7715250" h="10287000">
                <a:moveTo>
                  <a:pt x="0" y="0"/>
                </a:moveTo>
                <a:lnTo>
                  <a:pt x="7715250" y="0"/>
                </a:lnTo>
                <a:lnTo>
                  <a:pt x="7715250" y="10287000"/>
                </a:lnTo>
                <a:lnTo>
                  <a:pt x="0" y="10287000"/>
                </a:lnTo>
                <a:lnTo>
                  <a:pt x="0" y="0"/>
                </a:lnTo>
                <a:close/>
              </a:path>
            </a:pathLst>
          </a:custGeom>
          <a:blipFill>
            <a:blip r:embed="rId2"/>
            <a:stretch>
              <a:fillRect/>
            </a:stretch>
          </a:blipFill>
        </p:spPr>
      </p:sp>
      <p:sp>
        <p:nvSpPr>
          <p:cNvPr id="4" name="TextBox 4"/>
          <p:cNvSpPr txBox="1"/>
          <p:nvPr/>
        </p:nvSpPr>
        <p:spPr>
          <a:xfrm>
            <a:off x="8592318" y="404847"/>
            <a:ext cx="6140941" cy="2494121"/>
          </a:xfrm>
          <a:prstGeom prst="rect">
            <a:avLst/>
          </a:prstGeom>
        </p:spPr>
        <p:txBody>
          <a:bodyPr lIns="0" tIns="0" rIns="0" bIns="0" rtlCol="0" anchor="t">
            <a:spAutoFit/>
          </a:bodyPr>
          <a:lstStyle/>
          <a:p>
            <a:pPr marL="0" lvl="0" indent="0">
              <a:lnSpc>
                <a:spcPts val="9776"/>
              </a:lnSpc>
            </a:pPr>
            <a:r>
              <a:rPr lang="en-US" sz="8887">
                <a:solidFill>
                  <a:srgbClr val="000000"/>
                </a:solidFill>
                <a:latin typeface="Montserrat Bold"/>
              </a:rPr>
              <a:t>Bertie Hall</a:t>
            </a:r>
          </a:p>
        </p:txBody>
      </p:sp>
      <p:sp>
        <p:nvSpPr>
          <p:cNvPr id="5" name="TextBox 5"/>
          <p:cNvSpPr txBox="1"/>
          <p:nvPr/>
        </p:nvSpPr>
        <p:spPr>
          <a:xfrm>
            <a:off x="8459928" y="3951480"/>
            <a:ext cx="7433962" cy="4070217"/>
          </a:xfrm>
          <a:prstGeom prst="rect">
            <a:avLst/>
          </a:prstGeom>
        </p:spPr>
        <p:txBody>
          <a:bodyPr lIns="0" tIns="0" rIns="0" bIns="0" rtlCol="0" anchor="t">
            <a:spAutoFit/>
          </a:bodyPr>
          <a:lstStyle/>
          <a:p>
            <a:pPr marL="496570" lvl="1" indent="-248285">
              <a:lnSpc>
                <a:spcPts val="3220"/>
              </a:lnSpc>
              <a:buFont typeface="Arial"/>
              <a:buChar char="•"/>
            </a:pPr>
            <a:r>
              <a:rPr lang="en-US" sz="2300" dirty="0">
                <a:solidFill>
                  <a:srgbClr val="000000"/>
                </a:solidFill>
                <a:latin typeface="Times New Roman"/>
              </a:rPr>
              <a:t>Located at 16-22 Phipps Street</a:t>
            </a:r>
            <a:endParaRPr lang="en-US"/>
          </a:p>
          <a:p>
            <a:pPr>
              <a:lnSpc>
                <a:spcPts val="3220"/>
              </a:lnSpc>
            </a:pPr>
            <a:endParaRPr lang="en-US" sz="2300">
              <a:solidFill>
                <a:srgbClr val="000000"/>
              </a:solidFill>
              <a:latin typeface="Times New Roman"/>
            </a:endParaRPr>
          </a:p>
          <a:p>
            <a:pPr marL="496570" lvl="1" indent="-248285">
              <a:lnSpc>
                <a:spcPts val="3220"/>
              </a:lnSpc>
              <a:buFont typeface="Arial"/>
              <a:buChar char="•"/>
            </a:pPr>
            <a:r>
              <a:rPr lang="en-US" sz="2300" dirty="0">
                <a:solidFill>
                  <a:srgbClr val="000000"/>
                </a:solidFill>
                <a:latin typeface="Times New Roman"/>
              </a:rPr>
              <a:t>Now famously know as the Doll house</a:t>
            </a:r>
            <a:endParaRPr lang="en-US" sz="2300" dirty="0">
              <a:solidFill>
                <a:srgbClr val="000000"/>
              </a:solidFill>
              <a:latin typeface="Times New Roman"/>
              <a:cs typeface="Times New Roman"/>
            </a:endParaRPr>
          </a:p>
          <a:p>
            <a:pPr>
              <a:lnSpc>
                <a:spcPts val="3220"/>
              </a:lnSpc>
            </a:pPr>
            <a:endParaRPr lang="en-US" sz="2300">
              <a:solidFill>
                <a:srgbClr val="000000"/>
              </a:solidFill>
              <a:latin typeface="Times New Roman"/>
            </a:endParaRPr>
          </a:p>
          <a:p>
            <a:pPr marL="496570" lvl="1" indent="-248285">
              <a:lnSpc>
                <a:spcPts val="3220"/>
              </a:lnSpc>
              <a:buFont typeface="Arial"/>
              <a:buChar char="•"/>
            </a:pPr>
            <a:r>
              <a:rPr lang="en-US" sz="2300" dirty="0">
                <a:solidFill>
                  <a:srgbClr val="000000"/>
                </a:solidFill>
                <a:latin typeface="Times New Roman"/>
              </a:rPr>
              <a:t> Was built by William Forsyth, then acquired by Mildred m. Mahoney's Silber Jubilee Dolls' house Gallery.</a:t>
            </a:r>
            <a:endParaRPr lang="en-US" sz="2300" dirty="0">
              <a:solidFill>
                <a:srgbClr val="000000"/>
              </a:solidFill>
              <a:latin typeface="Times New Roman"/>
              <a:cs typeface="Times New Roman"/>
            </a:endParaRPr>
          </a:p>
          <a:p>
            <a:pPr>
              <a:lnSpc>
                <a:spcPts val="3220"/>
              </a:lnSpc>
            </a:pPr>
            <a:endParaRPr lang="en-US" sz="2300">
              <a:solidFill>
                <a:srgbClr val="000000"/>
              </a:solidFill>
              <a:latin typeface="Times New Roman"/>
            </a:endParaRPr>
          </a:p>
          <a:p>
            <a:pPr marL="496570" lvl="1" indent="-248285">
              <a:lnSpc>
                <a:spcPts val="3220"/>
              </a:lnSpc>
              <a:spcBef>
                <a:spcPct val="0"/>
              </a:spcBef>
              <a:buFont typeface="Arial"/>
              <a:buChar char="•"/>
            </a:pPr>
            <a:r>
              <a:rPr lang="en-US" sz="2300" dirty="0">
                <a:solidFill>
                  <a:srgbClr val="000000"/>
                </a:solidFill>
                <a:latin typeface="Times New Roman"/>
              </a:rPr>
              <a:t>In its prime it was used as a shelter for slaves who would hide out In the basement. Though it is said to have secret tunnels for slaves to use as passage. </a:t>
            </a:r>
            <a:endParaRPr lang="en-US" sz="2300" dirty="0">
              <a:solidFill>
                <a:srgbClr val="000000"/>
              </a:solidFill>
              <a:latin typeface="Times New Roman"/>
              <a:cs typeface="Times New Roman"/>
            </a:endParaRPr>
          </a:p>
        </p:txBody>
      </p:sp>
      <p:sp>
        <p:nvSpPr>
          <p:cNvPr id="6" name="TextBox 6"/>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A5139"/>
        </a:solidFill>
        <a:effectLst/>
      </p:bgPr>
    </p:bg>
    <p:spTree>
      <p:nvGrpSpPr>
        <p:cNvPr id="1" name=""/>
        <p:cNvGrpSpPr/>
        <p:nvPr/>
      </p:nvGrpSpPr>
      <p:grpSpPr>
        <a:xfrm>
          <a:off x="0" y="0"/>
          <a:ext cx="0" cy="0"/>
          <a:chOff x="0" y="0"/>
          <a:chExt cx="0" cy="0"/>
        </a:xfrm>
      </p:grpSpPr>
      <p:sp>
        <p:nvSpPr>
          <p:cNvPr id="2" name="AutoShape 2"/>
          <p:cNvSpPr/>
          <p:nvPr/>
        </p:nvSpPr>
        <p:spPr>
          <a:xfrm flipH="1">
            <a:off x="8592318" y="3470468"/>
            <a:ext cx="6140941" cy="0"/>
          </a:xfrm>
          <a:prstGeom prst="line">
            <a:avLst/>
          </a:prstGeom>
          <a:ln w="28575" cap="rnd">
            <a:solidFill>
              <a:srgbClr val="000000"/>
            </a:solidFill>
            <a:prstDash val="solid"/>
            <a:headEnd type="none" w="sm" len="sm"/>
            <a:tailEnd type="none" w="sm" len="sm"/>
          </a:ln>
        </p:spPr>
      </p:sp>
      <p:sp>
        <p:nvSpPr>
          <p:cNvPr id="3" name="Freeform 3"/>
          <p:cNvSpPr/>
          <p:nvPr/>
        </p:nvSpPr>
        <p:spPr>
          <a:xfrm>
            <a:off x="0" y="2296205"/>
            <a:ext cx="8031258" cy="5694589"/>
          </a:xfrm>
          <a:custGeom>
            <a:avLst/>
            <a:gdLst/>
            <a:ahLst/>
            <a:cxnLst/>
            <a:rect l="l" t="t" r="r" b="b"/>
            <a:pathLst>
              <a:path w="8031258" h="5694589">
                <a:moveTo>
                  <a:pt x="0" y="0"/>
                </a:moveTo>
                <a:lnTo>
                  <a:pt x="8031258" y="0"/>
                </a:lnTo>
                <a:lnTo>
                  <a:pt x="8031258" y="5694590"/>
                </a:lnTo>
                <a:lnTo>
                  <a:pt x="0" y="5694590"/>
                </a:lnTo>
                <a:lnTo>
                  <a:pt x="0" y="0"/>
                </a:lnTo>
                <a:close/>
              </a:path>
            </a:pathLst>
          </a:custGeom>
          <a:blipFill>
            <a:blip r:embed="rId2"/>
            <a:stretch>
              <a:fillRect l="-17789" t="-3942" r="-254" b="-6600"/>
            </a:stretch>
          </a:blipFill>
        </p:spPr>
      </p:sp>
      <p:sp>
        <p:nvSpPr>
          <p:cNvPr id="4" name="TextBox 4"/>
          <p:cNvSpPr txBox="1"/>
          <p:nvPr/>
        </p:nvSpPr>
        <p:spPr>
          <a:xfrm>
            <a:off x="8592318" y="404847"/>
            <a:ext cx="8794334" cy="2494121"/>
          </a:xfrm>
          <a:prstGeom prst="rect">
            <a:avLst/>
          </a:prstGeom>
        </p:spPr>
        <p:txBody>
          <a:bodyPr lIns="0" tIns="0" rIns="0" bIns="0" rtlCol="0" anchor="t">
            <a:spAutoFit/>
          </a:bodyPr>
          <a:lstStyle/>
          <a:p>
            <a:pPr marL="0" lvl="0" indent="0">
              <a:lnSpc>
                <a:spcPts val="9776"/>
              </a:lnSpc>
            </a:pPr>
            <a:r>
              <a:rPr lang="en-US" sz="8887">
                <a:solidFill>
                  <a:srgbClr val="000000"/>
                </a:solidFill>
                <a:latin typeface="Montserrat Bold"/>
              </a:rPr>
              <a:t>Forsyth Ferry Landing</a:t>
            </a:r>
          </a:p>
        </p:txBody>
      </p:sp>
      <p:sp>
        <p:nvSpPr>
          <p:cNvPr id="5" name="TextBox 5"/>
          <p:cNvSpPr txBox="1"/>
          <p:nvPr/>
        </p:nvSpPr>
        <p:spPr>
          <a:xfrm>
            <a:off x="8459928" y="3951480"/>
            <a:ext cx="7433962" cy="4037330"/>
          </a:xfrm>
          <a:prstGeom prst="rect">
            <a:avLst/>
          </a:prstGeom>
        </p:spPr>
        <p:txBody>
          <a:bodyPr lIns="0" tIns="0" rIns="0" bIns="0" rtlCol="0" anchor="t">
            <a:spAutoFit/>
          </a:bodyPr>
          <a:lstStyle/>
          <a:p>
            <a:pPr marL="496570" lvl="1" indent="-248285">
              <a:lnSpc>
                <a:spcPts val="3220"/>
              </a:lnSpc>
              <a:buFont typeface="Arial"/>
              <a:buChar char="•"/>
            </a:pPr>
            <a:r>
              <a:rPr lang="en-US" sz="2300" dirty="0">
                <a:solidFill>
                  <a:srgbClr val="F5F4F2"/>
                </a:solidFill>
                <a:latin typeface="Times New Roman"/>
              </a:rPr>
              <a:t>Two landing spots; the main one located at the end of Bertie street, and the lower ferry landing located at the end of Catherine street.</a:t>
            </a:r>
            <a:endParaRPr lang="en-US" dirty="0"/>
          </a:p>
          <a:p>
            <a:pPr>
              <a:lnSpc>
                <a:spcPts val="3220"/>
              </a:lnSpc>
            </a:pPr>
            <a:endParaRPr lang="en-US" sz="2300">
              <a:solidFill>
                <a:srgbClr val="F5F4F2"/>
              </a:solidFill>
              <a:latin typeface="Times New Roman"/>
            </a:endParaRPr>
          </a:p>
          <a:p>
            <a:pPr marL="496570" lvl="1" indent="-248285">
              <a:lnSpc>
                <a:spcPts val="3220"/>
              </a:lnSpc>
              <a:buFont typeface="Arial"/>
              <a:buChar char="•"/>
            </a:pPr>
            <a:r>
              <a:rPr lang="en-US" sz="2300" dirty="0">
                <a:solidFill>
                  <a:srgbClr val="F5F4F2"/>
                </a:solidFill>
                <a:latin typeface="Times New Roman"/>
              </a:rPr>
              <a:t>Serviced ferries for 150 years from 1799 - 1949 </a:t>
            </a:r>
            <a:endParaRPr lang="en-US" sz="2300" dirty="0">
              <a:solidFill>
                <a:srgbClr val="F5F4F2"/>
              </a:solidFill>
              <a:latin typeface="Times New Roman"/>
              <a:cs typeface="Times New Roman"/>
            </a:endParaRPr>
          </a:p>
          <a:p>
            <a:pPr>
              <a:lnSpc>
                <a:spcPts val="3220"/>
              </a:lnSpc>
            </a:pPr>
            <a:endParaRPr lang="en-US" sz="2300">
              <a:solidFill>
                <a:srgbClr val="F5F4F2"/>
              </a:solidFill>
              <a:latin typeface="Times New Roman"/>
            </a:endParaRPr>
          </a:p>
          <a:p>
            <a:pPr marL="496570" lvl="1" indent="-248285">
              <a:lnSpc>
                <a:spcPts val="3220"/>
              </a:lnSpc>
              <a:buFont typeface="Arial"/>
              <a:buChar char="•"/>
            </a:pPr>
            <a:r>
              <a:rPr lang="en-US" sz="2300" dirty="0">
                <a:solidFill>
                  <a:srgbClr val="F5F4F2"/>
                </a:solidFill>
                <a:latin typeface="Times New Roman"/>
              </a:rPr>
              <a:t>This Ferry service was vital to the freedom of many slaves such as Josiah Henson and Aunt Betsy Robinson</a:t>
            </a:r>
            <a:endParaRPr lang="en-US" sz="2300" dirty="0">
              <a:solidFill>
                <a:srgbClr val="F5F4F2"/>
              </a:solidFill>
              <a:latin typeface="Times New Roman"/>
              <a:cs typeface="Times New Roman"/>
            </a:endParaRPr>
          </a:p>
          <a:p>
            <a:pPr>
              <a:lnSpc>
                <a:spcPts val="3220"/>
              </a:lnSpc>
            </a:pPr>
            <a:endParaRPr lang="en-US" sz="2300">
              <a:solidFill>
                <a:srgbClr val="F5F4F2"/>
              </a:solidFill>
              <a:latin typeface="Times New Roman"/>
            </a:endParaRPr>
          </a:p>
          <a:p>
            <a:pPr marL="496570" lvl="1" indent="-248285" algn="l">
              <a:lnSpc>
                <a:spcPts val="3220"/>
              </a:lnSpc>
              <a:spcBef>
                <a:spcPct val="0"/>
              </a:spcBef>
              <a:buFont typeface="Arial"/>
              <a:buChar char="•"/>
            </a:pPr>
            <a:r>
              <a:rPr lang="en-US" sz="2300" dirty="0">
                <a:solidFill>
                  <a:srgbClr val="F5F4F2"/>
                </a:solidFill>
                <a:latin typeface="Times New Roman"/>
              </a:rPr>
              <a:t>This location is where many Blacks were baptized</a:t>
            </a:r>
            <a:endParaRPr lang="en-US" sz="2300" dirty="0">
              <a:solidFill>
                <a:srgbClr val="F5F4F2"/>
              </a:solidFill>
              <a:latin typeface="Times New Roman"/>
              <a:cs typeface="Times New Roman"/>
            </a:endParaRPr>
          </a:p>
        </p:txBody>
      </p:sp>
      <p:sp>
        <p:nvSpPr>
          <p:cNvPr id="6" name="TextBox 6"/>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extLst>
      <p:ext uri="{BB962C8B-B14F-4D97-AF65-F5344CB8AC3E}">
        <p14:creationId xmlns:p14="http://schemas.microsoft.com/office/powerpoint/2010/main" val="2718168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B79A"/>
        </a:solidFill>
        <a:effectLst/>
      </p:bgPr>
    </p:bg>
    <p:spTree>
      <p:nvGrpSpPr>
        <p:cNvPr id="1" name=""/>
        <p:cNvGrpSpPr/>
        <p:nvPr/>
      </p:nvGrpSpPr>
      <p:grpSpPr>
        <a:xfrm>
          <a:off x="0" y="0"/>
          <a:ext cx="0" cy="0"/>
          <a:chOff x="0" y="0"/>
          <a:chExt cx="0" cy="0"/>
        </a:xfrm>
      </p:grpSpPr>
      <p:sp>
        <p:nvSpPr>
          <p:cNvPr id="2" name="AutoShape 2"/>
          <p:cNvSpPr/>
          <p:nvPr/>
        </p:nvSpPr>
        <p:spPr>
          <a:xfrm flipH="1">
            <a:off x="8942577" y="2907187"/>
            <a:ext cx="6140941" cy="0"/>
          </a:xfrm>
          <a:prstGeom prst="line">
            <a:avLst/>
          </a:prstGeom>
          <a:ln w="28575" cap="rnd">
            <a:solidFill>
              <a:srgbClr val="000000"/>
            </a:solidFill>
            <a:prstDash val="solid"/>
            <a:headEnd type="none" w="sm" len="sm"/>
            <a:tailEnd type="none" w="sm" len="sm"/>
          </a:ln>
        </p:spPr>
      </p:sp>
      <p:sp>
        <p:nvSpPr>
          <p:cNvPr id="3" name="Freeform 3"/>
          <p:cNvSpPr/>
          <p:nvPr/>
        </p:nvSpPr>
        <p:spPr>
          <a:xfrm>
            <a:off x="40662" y="2892900"/>
            <a:ext cx="8617598" cy="5559740"/>
          </a:xfrm>
          <a:custGeom>
            <a:avLst/>
            <a:gdLst/>
            <a:ahLst/>
            <a:cxnLst/>
            <a:rect l="l" t="t" r="r" b="b"/>
            <a:pathLst>
              <a:path w="8617598" h="5559740">
                <a:moveTo>
                  <a:pt x="0" y="0"/>
                </a:moveTo>
                <a:lnTo>
                  <a:pt x="8617598" y="0"/>
                </a:lnTo>
                <a:lnTo>
                  <a:pt x="8617598" y="5559740"/>
                </a:lnTo>
                <a:lnTo>
                  <a:pt x="0" y="5559740"/>
                </a:lnTo>
                <a:lnTo>
                  <a:pt x="0" y="0"/>
                </a:lnTo>
                <a:close/>
              </a:path>
            </a:pathLst>
          </a:custGeom>
          <a:blipFill>
            <a:blip r:embed="rId2"/>
            <a:stretch>
              <a:fillRect/>
            </a:stretch>
          </a:blipFill>
        </p:spPr>
      </p:sp>
      <p:sp>
        <p:nvSpPr>
          <p:cNvPr id="4" name="TextBox 4"/>
          <p:cNvSpPr txBox="1"/>
          <p:nvPr/>
        </p:nvSpPr>
        <p:spPr>
          <a:xfrm>
            <a:off x="8942577" y="504186"/>
            <a:ext cx="9345423" cy="2264889"/>
          </a:xfrm>
          <a:prstGeom prst="rect">
            <a:avLst/>
          </a:prstGeom>
        </p:spPr>
        <p:txBody>
          <a:bodyPr lIns="0" tIns="0" rIns="0" bIns="0" rtlCol="0" anchor="t">
            <a:spAutoFit/>
          </a:bodyPr>
          <a:lstStyle/>
          <a:p>
            <a:pPr marL="0" lvl="0" indent="0">
              <a:lnSpc>
                <a:spcPts val="8896"/>
              </a:lnSpc>
            </a:pPr>
            <a:r>
              <a:rPr lang="en-US" sz="8087">
                <a:solidFill>
                  <a:srgbClr val="000000"/>
                </a:solidFill>
                <a:latin typeface="Montserrat Bold"/>
              </a:rPr>
              <a:t>St. Pauls Anglican Church</a:t>
            </a:r>
          </a:p>
        </p:txBody>
      </p:sp>
      <p:sp>
        <p:nvSpPr>
          <p:cNvPr id="5" name="TextBox 5"/>
          <p:cNvSpPr txBox="1"/>
          <p:nvPr/>
        </p:nvSpPr>
        <p:spPr>
          <a:xfrm>
            <a:off x="9144000" y="3806505"/>
            <a:ext cx="7433962" cy="3637280"/>
          </a:xfrm>
          <a:prstGeom prst="rect">
            <a:avLst/>
          </a:prstGeom>
        </p:spPr>
        <p:txBody>
          <a:bodyPr lIns="0" tIns="0" rIns="0" bIns="0" rtlCol="0" anchor="t">
            <a:spAutoFit/>
          </a:bodyPr>
          <a:lstStyle/>
          <a:p>
            <a:pPr marL="496570" lvl="1" indent="-248285">
              <a:lnSpc>
                <a:spcPts val="3220"/>
              </a:lnSpc>
              <a:buFont typeface="Arial"/>
              <a:buChar char="•"/>
            </a:pPr>
            <a:r>
              <a:rPr lang="en-US" sz="2300" dirty="0">
                <a:solidFill>
                  <a:srgbClr val="000000"/>
                </a:solidFill>
                <a:latin typeface="Times New Roman"/>
              </a:rPr>
              <a:t>Located at 32 </a:t>
            </a:r>
            <a:r>
              <a:rPr lang="en-US" sz="2300" dirty="0" err="1">
                <a:solidFill>
                  <a:srgbClr val="000000"/>
                </a:solidFill>
                <a:latin typeface="Times New Roman"/>
              </a:rPr>
              <a:t>Idylewylde</a:t>
            </a:r>
            <a:r>
              <a:rPr lang="en-US" sz="2300" dirty="0">
                <a:solidFill>
                  <a:srgbClr val="000000"/>
                </a:solidFill>
                <a:latin typeface="Times New Roman"/>
              </a:rPr>
              <a:t> St</a:t>
            </a:r>
            <a:endParaRPr lang="en-US"/>
          </a:p>
          <a:p>
            <a:pPr>
              <a:lnSpc>
                <a:spcPts val="3220"/>
              </a:lnSpc>
            </a:pPr>
            <a:endParaRPr lang="en-US" sz="2300">
              <a:solidFill>
                <a:srgbClr val="000000"/>
              </a:solidFill>
              <a:latin typeface="Times New Roman"/>
            </a:endParaRPr>
          </a:p>
          <a:p>
            <a:pPr marL="496570" lvl="1" indent="-248285">
              <a:lnSpc>
                <a:spcPts val="3220"/>
              </a:lnSpc>
              <a:buFont typeface="Arial"/>
              <a:buChar char="•"/>
            </a:pPr>
            <a:r>
              <a:rPr lang="en-US" sz="2300" dirty="0">
                <a:solidFill>
                  <a:srgbClr val="000000"/>
                </a:solidFill>
                <a:latin typeface="Times New Roman"/>
              </a:rPr>
              <a:t>Welcomed both white and Blacks including white allies such as William Forsyth and Charles Hibbard, both of whom are buried there.</a:t>
            </a:r>
            <a:endParaRPr lang="en-US" sz="2300" dirty="0">
              <a:solidFill>
                <a:srgbClr val="000000"/>
              </a:solidFill>
              <a:latin typeface="Times New Roman"/>
              <a:cs typeface="Times New Roman"/>
            </a:endParaRPr>
          </a:p>
          <a:p>
            <a:pPr>
              <a:lnSpc>
                <a:spcPts val="3220"/>
              </a:lnSpc>
            </a:pPr>
            <a:endParaRPr lang="en-US" sz="2300">
              <a:solidFill>
                <a:srgbClr val="000000"/>
              </a:solidFill>
              <a:latin typeface="Times New Roman"/>
            </a:endParaRPr>
          </a:p>
          <a:p>
            <a:pPr marL="496570" lvl="1" indent="-248285">
              <a:lnSpc>
                <a:spcPts val="3220"/>
              </a:lnSpc>
              <a:spcBef>
                <a:spcPct val="0"/>
              </a:spcBef>
              <a:buFont typeface="Arial"/>
              <a:buChar char="•"/>
            </a:pPr>
            <a:r>
              <a:rPr lang="en-US" sz="2300" dirty="0">
                <a:solidFill>
                  <a:srgbClr val="000000"/>
                </a:solidFill>
                <a:latin typeface="Times New Roman"/>
              </a:rPr>
              <a:t>Not only did Blacks and whites attend, there are records of several Black marriages that took place at the church as well as a few Blacks who are buried there.</a:t>
            </a:r>
            <a:endParaRPr lang="en-US" sz="2300" dirty="0">
              <a:solidFill>
                <a:srgbClr val="000000"/>
              </a:solidFill>
              <a:latin typeface="Times New Roman"/>
              <a:cs typeface="Times New Roman"/>
            </a:endParaRPr>
          </a:p>
        </p:txBody>
      </p:sp>
      <p:sp>
        <p:nvSpPr>
          <p:cNvPr id="6" name="TextBox 6"/>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extLst>
      <p:ext uri="{BB962C8B-B14F-4D97-AF65-F5344CB8AC3E}">
        <p14:creationId xmlns:p14="http://schemas.microsoft.com/office/powerpoint/2010/main" val="198587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A5139"/>
        </a:solidFill>
        <a:effectLst/>
      </p:bgPr>
    </p:bg>
    <p:spTree>
      <p:nvGrpSpPr>
        <p:cNvPr id="1" name=""/>
        <p:cNvGrpSpPr/>
        <p:nvPr/>
      </p:nvGrpSpPr>
      <p:grpSpPr>
        <a:xfrm>
          <a:off x="0" y="0"/>
          <a:ext cx="0" cy="0"/>
          <a:chOff x="0" y="0"/>
          <a:chExt cx="0" cy="0"/>
        </a:xfrm>
      </p:grpSpPr>
      <p:sp>
        <p:nvSpPr>
          <p:cNvPr id="2" name="AutoShape 2"/>
          <p:cNvSpPr/>
          <p:nvPr/>
        </p:nvSpPr>
        <p:spPr>
          <a:xfrm flipH="1">
            <a:off x="8592318" y="3470468"/>
            <a:ext cx="6140941" cy="0"/>
          </a:xfrm>
          <a:prstGeom prst="line">
            <a:avLst/>
          </a:prstGeom>
          <a:ln w="28575" cap="rnd">
            <a:solidFill>
              <a:srgbClr val="000000"/>
            </a:solidFill>
            <a:prstDash val="solid"/>
            <a:headEnd type="none" w="sm" len="sm"/>
            <a:tailEnd type="none" w="sm" len="sm"/>
          </a:ln>
        </p:spPr>
      </p:sp>
      <p:sp>
        <p:nvSpPr>
          <p:cNvPr id="3" name="Freeform 3"/>
          <p:cNvSpPr/>
          <p:nvPr/>
        </p:nvSpPr>
        <p:spPr>
          <a:xfrm>
            <a:off x="0" y="1977064"/>
            <a:ext cx="8264358" cy="6011746"/>
          </a:xfrm>
          <a:custGeom>
            <a:avLst/>
            <a:gdLst/>
            <a:ahLst/>
            <a:cxnLst/>
            <a:rect l="l" t="t" r="r" b="b"/>
            <a:pathLst>
              <a:path w="8264358" h="6011746">
                <a:moveTo>
                  <a:pt x="0" y="0"/>
                </a:moveTo>
                <a:lnTo>
                  <a:pt x="8264358" y="0"/>
                </a:lnTo>
                <a:lnTo>
                  <a:pt x="8264358" y="6011746"/>
                </a:lnTo>
                <a:lnTo>
                  <a:pt x="0" y="6011746"/>
                </a:lnTo>
                <a:lnTo>
                  <a:pt x="0" y="0"/>
                </a:lnTo>
                <a:close/>
              </a:path>
            </a:pathLst>
          </a:custGeom>
          <a:blipFill>
            <a:blip r:embed="rId3"/>
            <a:stretch>
              <a:fillRect/>
            </a:stretch>
          </a:blipFill>
        </p:spPr>
      </p:sp>
      <p:sp>
        <p:nvSpPr>
          <p:cNvPr id="4" name="TextBox 4"/>
          <p:cNvSpPr txBox="1"/>
          <p:nvPr/>
        </p:nvSpPr>
        <p:spPr>
          <a:xfrm>
            <a:off x="8592318" y="404847"/>
            <a:ext cx="7610512" cy="2494121"/>
          </a:xfrm>
          <a:prstGeom prst="rect">
            <a:avLst/>
          </a:prstGeom>
        </p:spPr>
        <p:txBody>
          <a:bodyPr lIns="0" tIns="0" rIns="0" bIns="0" rtlCol="0" anchor="t">
            <a:spAutoFit/>
          </a:bodyPr>
          <a:lstStyle/>
          <a:p>
            <a:pPr marL="0" lvl="0" indent="0">
              <a:lnSpc>
                <a:spcPts val="9776"/>
              </a:lnSpc>
            </a:pPr>
            <a:r>
              <a:rPr lang="en-US" sz="8887">
                <a:solidFill>
                  <a:srgbClr val="000000"/>
                </a:solidFill>
                <a:latin typeface="Montserrat Bold"/>
              </a:rPr>
              <a:t>Erie Beach Hotel</a:t>
            </a:r>
          </a:p>
        </p:txBody>
      </p:sp>
      <p:sp>
        <p:nvSpPr>
          <p:cNvPr id="5" name="TextBox 5"/>
          <p:cNvSpPr txBox="1"/>
          <p:nvPr/>
        </p:nvSpPr>
        <p:spPr>
          <a:xfrm>
            <a:off x="8592318" y="3951480"/>
            <a:ext cx="7433962" cy="4037330"/>
          </a:xfrm>
          <a:prstGeom prst="rect">
            <a:avLst/>
          </a:prstGeom>
        </p:spPr>
        <p:txBody>
          <a:bodyPr lIns="0" tIns="0" rIns="0" bIns="0" rtlCol="0" anchor="t">
            <a:spAutoFit/>
          </a:bodyPr>
          <a:lstStyle/>
          <a:p>
            <a:pPr marL="496570" lvl="1" indent="-248285">
              <a:lnSpc>
                <a:spcPts val="3220"/>
              </a:lnSpc>
              <a:buFont typeface="Arial"/>
              <a:buChar char="•"/>
            </a:pPr>
            <a:r>
              <a:rPr lang="en-US" sz="2300" dirty="0">
                <a:solidFill>
                  <a:srgbClr val="F5F4F2"/>
                </a:solidFill>
                <a:latin typeface="Times New Roman"/>
              </a:rPr>
              <a:t>Once was the prior site of Snake Hill Settlement (a community of about 100 escaped slaved)</a:t>
            </a:r>
            <a:endParaRPr lang="en-US" dirty="0"/>
          </a:p>
          <a:p>
            <a:pPr>
              <a:lnSpc>
                <a:spcPts val="3220"/>
              </a:lnSpc>
            </a:pPr>
            <a:endParaRPr lang="en-US" sz="2300">
              <a:solidFill>
                <a:srgbClr val="F5F4F2"/>
              </a:solidFill>
              <a:latin typeface="Times New Roman"/>
            </a:endParaRPr>
          </a:p>
          <a:p>
            <a:pPr marL="496570" lvl="1" indent="-248285">
              <a:lnSpc>
                <a:spcPts val="3220"/>
              </a:lnSpc>
              <a:buFont typeface="Arial"/>
              <a:buChar char="•"/>
            </a:pPr>
            <a:r>
              <a:rPr lang="en-US" sz="2300" dirty="0">
                <a:solidFill>
                  <a:srgbClr val="F5F4F2"/>
                </a:solidFill>
                <a:latin typeface="Times New Roman"/>
              </a:rPr>
              <a:t>Built to be an amusement park, that also had a small railway. The hotel was an amusement park, casino stadium, zoo and home to at the time the world's largest swimming pool.</a:t>
            </a:r>
            <a:endParaRPr lang="en-US" sz="2300" dirty="0">
              <a:solidFill>
                <a:srgbClr val="F5F4F2"/>
              </a:solidFill>
              <a:latin typeface="Times New Roman"/>
              <a:cs typeface="Times New Roman"/>
            </a:endParaRPr>
          </a:p>
          <a:p>
            <a:pPr>
              <a:lnSpc>
                <a:spcPts val="3220"/>
              </a:lnSpc>
            </a:pPr>
            <a:endParaRPr lang="en-US" sz="2300">
              <a:solidFill>
                <a:srgbClr val="F5F4F2"/>
              </a:solidFill>
              <a:latin typeface="Times New Roman"/>
            </a:endParaRPr>
          </a:p>
          <a:p>
            <a:pPr marL="496570" lvl="1" indent="-248285" algn="l">
              <a:lnSpc>
                <a:spcPts val="3220"/>
              </a:lnSpc>
              <a:spcBef>
                <a:spcPct val="0"/>
              </a:spcBef>
              <a:buFont typeface="Arial"/>
              <a:buChar char="•"/>
            </a:pPr>
            <a:r>
              <a:rPr lang="en-US" sz="2300" dirty="0">
                <a:solidFill>
                  <a:srgbClr val="F5F4F2"/>
                </a:solidFill>
                <a:latin typeface="Times New Roman"/>
              </a:rPr>
              <a:t>Now demolished with some remnants at what is now Waverly Beach</a:t>
            </a:r>
            <a:endParaRPr lang="en-US" sz="2300" dirty="0">
              <a:solidFill>
                <a:srgbClr val="F5F4F2"/>
              </a:solidFill>
              <a:latin typeface="Times New Roman"/>
              <a:cs typeface="Times New Roman"/>
            </a:endParaRPr>
          </a:p>
        </p:txBody>
      </p:sp>
      <p:sp>
        <p:nvSpPr>
          <p:cNvPr id="6" name="TextBox 6"/>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extLst>
      <p:ext uri="{BB962C8B-B14F-4D97-AF65-F5344CB8AC3E}">
        <p14:creationId xmlns:p14="http://schemas.microsoft.com/office/powerpoint/2010/main" val="4291856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B79A"/>
        </a:solidFill>
        <a:effectLst/>
      </p:bgPr>
    </p:bg>
    <p:spTree>
      <p:nvGrpSpPr>
        <p:cNvPr id="1" name=""/>
        <p:cNvGrpSpPr/>
        <p:nvPr/>
      </p:nvGrpSpPr>
      <p:grpSpPr>
        <a:xfrm>
          <a:off x="0" y="0"/>
          <a:ext cx="0" cy="0"/>
          <a:chOff x="0" y="0"/>
          <a:chExt cx="0" cy="0"/>
        </a:xfrm>
      </p:grpSpPr>
      <p:sp>
        <p:nvSpPr>
          <p:cNvPr id="2" name="AutoShape 2"/>
          <p:cNvSpPr/>
          <p:nvPr/>
        </p:nvSpPr>
        <p:spPr>
          <a:xfrm flipH="1">
            <a:off x="8942577" y="2907187"/>
            <a:ext cx="6140941" cy="0"/>
          </a:xfrm>
          <a:prstGeom prst="line">
            <a:avLst/>
          </a:prstGeom>
          <a:ln w="28575" cap="rnd">
            <a:solidFill>
              <a:srgbClr val="000000"/>
            </a:solidFill>
            <a:prstDash val="solid"/>
            <a:headEnd type="none" w="sm" len="sm"/>
            <a:tailEnd type="none" w="sm" len="sm"/>
          </a:ln>
        </p:spPr>
      </p:sp>
      <p:sp>
        <p:nvSpPr>
          <p:cNvPr id="3" name="Freeform 3"/>
          <p:cNvSpPr/>
          <p:nvPr/>
        </p:nvSpPr>
        <p:spPr>
          <a:xfrm>
            <a:off x="40662" y="2892900"/>
            <a:ext cx="8617598" cy="5559740"/>
          </a:xfrm>
          <a:custGeom>
            <a:avLst/>
            <a:gdLst/>
            <a:ahLst/>
            <a:cxnLst/>
            <a:rect l="l" t="t" r="r" b="b"/>
            <a:pathLst>
              <a:path w="8617598" h="5559740">
                <a:moveTo>
                  <a:pt x="0" y="0"/>
                </a:moveTo>
                <a:lnTo>
                  <a:pt x="8617598" y="0"/>
                </a:lnTo>
                <a:lnTo>
                  <a:pt x="8617598" y="5559740"/>
                </a:lnTo>
                <a:lnTo>
                  <a:pt x="0" y="5559740"/>
                </a:lnTo>
                <a:lnTo>
                  <a:pt x="0" y="0"/>
                </a:lnTo>
                <a:close/>
              </a:path>
            </a:pathLst>
          </a:custGeom>
          <a:blipFill>
            <a:blip r:embed="rId2"/>
            <a:stretch>
              <a:fillRect t="-4340" b="-4340"/>
            </a:stretch>
          </a:blipFill>
        </p:spPr>
      </p:sp>
      <p:sp>
        <p:nvSpPr>
          <p:cNvPr id="4" name="TextBox 4"/>
          <p:cNvSpPr txBox="1"/>
          <p:nvPr/>
        </p:nvSpPr>
        <p:spPr>
          <a:xfrm>
            <a:off x="8942577" y="504186"/>
            <a:ext cx="9345423" cy="2264889"/>
          </a:xfrm>
          <a:prstGeom prst="rect">
            <a:avLst/>
          </a:prstGeom>
        </p:spPr>
        <p:txBody>
          <a:bodyPr lIns="0" tIns="0" rIns="0" bIns="0" rtlCol="0" anchor="t">
            <a:spAutoFit/>
          </a:bodyPr>
          <a:lstStyle/>
          <a:p>
            <a:pPr marL="0" lvl="0" indent="0">
              <a:lnSpc>
                <a:spcPts val="8896"/>
              </a:lnSpc>
            </a:pPr>
            <a:r>
              <a:rPr lang="en-US" sz="8087">
                <a:solidFill>
                  <a:srgbClr val="000000"/>
                </a:solidFill>
                <a:latin typeface="Montserrat Bold"/>
              </a:rPr>
              <a:t>Black Creek Tavern</a:t>
            </a:r>
          </a:p>
        </p:txBody>
      </p:sp>
      <p:sp>
        <p:nvSpPr>
          <p:cNvPr id="5" name="TextBox 5"/>
          <p:cNvSpPr txBox="1"/>
          <p:nvPr/>
        </p:nvSpPr>
        <p:spPr>
          <a:xfrm>
            <a:off x="9144000" y="3806505"/>
            <a:ext cx="7433962" cy="3237230"/>
          </a:xfrm>
          <a:prstGeom prst="rect">
            <a:avLst/>
          </a:prstGeom>
        </p:spPr>
        <p:txBody>
          <a:bodyPr lIns="0" tIns="0" rIns="0" bIns="0" rtlCol="0" anchor="t">
            <a:spAutoFit/>
          </a:bodyPr>
          <a:lstStyle/>
          <a:p>
            <a:pPr marL="496571" lvl="1" indent="-248285">
              <a:lnSpc>
                <a:spcPts val="3220"/>
              </a:lnSpc>
              <a:buFont typeface="Arial"/>
              <a:buChar char="•"/>
            </a:pPr>
            <a:r>
              <a:rPr lang="en-US" sz="2300">
                <a:solidFill>
                  <a:srgbClr val="000000"/>
                </a:solidFill>
                <a:latin typeface="Times New Roman"/>
              </a:rPr>
              <a:t>Located at 4301 Niagara Parkway</a:t>
            </a:r>
          </a:p>
          <a:p>
            <a:pPr>
              <a:lnSpc>
                <a:spcPts val="3220"/>
              </a:lnSpc>
            </a:pPr>
            <a:endParaRPr lang="en-US" sz="2300">
              <a:solidFill>
                <a:srgbClr val="000000"/>
              </a:solidFill>
              <a:latin typeface="Times New Roman"/>
            </a:endParaRPr>
          </a:p>
          <a:p>
            <a:pPr marL="496571" lvl="1" indent="-248285">
              <a:lnSpc>
                <a:spcPts val="3220"/>
              </a:lnSpc>
              <a:buFont typeface="Arial"/>
              <a:buChar char="•"/>
            </a:pPr>
            <a:r>
              <a:rPr lang="en-US" sz="2300">
                <a:solidFill>
                  <a:srgbClr val="000000"/>
                </a:solidFill>
                <a:latin typeface="Times New Roman"/>
              </a:rPr>
              <a:t>Built in 1828, it was previously a grocery store, hotel, post office, and jail.</a:t>
            </a:r>
          </a:p>
          <a:p>
            <a:pPr>
              <a:lnSpc>
                <a:spcPts val="3220"/>
              </a:lnSpc>
            </a:pPr>
            <a:endParaRPr lang="en-US" sz="2300">
              <a:solidFill>
                <a:srgbClr val="000000"/>
              </a:solidFill>
              <a:latin typeface="Times New Roman"/>
            </a:endParaRPr>
          </a:p>
          <a:p>
            <a:pPr marL="496571" lvl="1" indent="-248285" algn="l">
              <a:lnSpc>
                <a:spcPts val="3220"/>
              </a:lnSpc>
              <a:spcBef>
                <a:spcPct val="0"/>
              </a:spcBef>
              <a:buFont typeface="Arial"/>
              <a:buChar char="•"/>
            </a:pPr>
            <a:r>
              <a:rPr lang="en-US" sz="2300">
                <a:solidFill>
                  <a:srgbClr val="000000"/>
                </a:solidFill>
                <a:latin typeface="Times New Roman"/>
              </a:rPr>
              <a:t>During the 1850's It was a safe house for the underground railroad. Now It serves as a local hub with a great view and excellent food.</a:t>
            </a:r>
          </a:p>
        </p:txBody>
      </p:sp>
      <p:sp>
        <p:nvSpPr>
          <p:cNvPr id="6" name="TextBox 6"/>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extLst>
      <p:ext uri="{BB962C8B-B14F-4D97-AF65-F5344CB8AC3E}">
        <p14:creationId xmlns:p14="http://schemas.microsoft.com/office/powerpoint/2010/main" val="3963154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5400000">
            <a:off x="1304026" y="514922"/>
            <a:ext cx="8706504" cy="9257156"/>
            <a:chOff x="0" y="0"/>
            <a:chExt cx="2983491" cy="3172185"/>
          </a:xfrm>
        </p:grpSpPr>
        <p:sp>
          <p:nvSpPr>
            <p:cNvPr id="4" name="Freeform 4"/>
            <p:cNvSpPr/>
            <p:nvPr/>
          </p:nvSpPr>
          <p:spPr>
            <a:xfrm>
              <a:off x="0" y="0"/>
              <a:ext cx="2983491" cy="3172184"/>
            </a:xfrm>
            <a:custGeom>
              <a:avLst/>
              <a:gdLst/>
              <a:ahLst/>
              <a:cxnLst/>
              <a:rect l="l" t="t" r="r" b="b"/>
              <a:pathLst>
                <a:path w="2983491" h="3172184">
                  <a:moveTo>
                    <a:pt x="6224" y="0"/>
                  </a:moveTo>
                  <a:lnTo>
                    <a:pt x="2977266" y="0"/>
                  </a:lnTo>
                  <a:cubicBezTo>
                    <a:pt x="2978917" y="0"/>
                    <a:pt x="2980500" y="656"/>
                    <a:pt x="2981668" y="1823"/>
                  </a:cubicBezTo>
                  <a:cubicBezTo>
                    <a:pt x="2982835" y="2990"/>
                    <a:pt x="2983491" y="4574"/>
                    <a:pt x="2983491" y="6224"/>
                  </a:cubicBezTo>
                  <a:lnTo>
                    <a:pt x="2983491" y="3165960"/>
                  </a:lnTo>
                  <a:cubicBezTo>
                    <a:pt x="2983491" y="3169398"/>
                    <a:pt x="2980704" y="3172184"/>
                    <a:pt x="2977266" y="3172184"/>
                  </a:cubicBezTo>
                  <a:lnTo>
                    <a:pt x="6224" y="3172184"/>
                  </a:lnTo>
                  <a:cubicBezTo>
                    <a:pt x="4574" y="3172184"/>
                    <a:pt x="2990" y="3171529"/>
                    <a:pt x="1823" y="3170361"/>
                  </a:cubicBezTo>
                  <a:cubicBezTo>
                    <a:pt x="656" y="3169194"/>
                    <a:pt x="0" y="3167611"/>
                    <a:pt x="0" y="3165960"/>
                  </a:cubicBezTo>
                  <a:lnTo>
                    <a:pt x="0" y="6224"/>
                  </a:lnTo>
                  <a:cubicBezTo>
                    <a:pt x="0" y="4574"/>
                    <a:pt x="656" y="2990"/>
                    <a:pt x="1823" y="1823"/>
                  </a:cubicBezTo>
                  <a:cubicBezTo>
                    <a:pt x="2990" y="656"/>
                    <a:pt x="4574" y="0"/>
                    <a:pt x="6224" y="0"/>
                  </a:cubicBezTo>
                  <a:close/>
                </a:path>
              </a:pathLst>
            </a:custGeom>
            <a:solidFill>
              <a:srgbClr val="F5F4F2"/>
            </a:solidFill>
            <a:ln w="9525">
              <a:solidFill>
                <a:srgbClr val="474747"/>
              </a:solidFill>
            </a:ln>
          </p:spPr>
        </p:sp>
        <p:sp>
          <p:nvSpPr>
            <p:cNvPr id="5" name="TextBox 5"/>
            <p:cNvSpPr txBox="1"/>
            <p:nvPr/>
          </p:nvSpPr>
          <p:spPr>
            <a:xfrm>
              <a:off x="0" y="-19050"/>
              <a:ext cx="812800" cy="831850"/>
            </a:xfrm>
            <a:prstGeom prst="rect">
              <a:avLst/>
            </a:prstGeom>
          </p:spPr>
          <p:txBody>
            <a:bodyPr lIns="26060" tIns="26060" rIns="26060" bIns="26060" rtlCol="0" anchor="ctr"/>
            <a:lstStyle/>
            <a:p>
              <a:pPr marL="0" lvl="0" indent="0" algn="ctr">
                <a:lnSpc>
                  <a:spcPts val="1288"/>
                </a:lnSpc>
                <a:spcBef>
                  <a:spcPct val="0"/>
                </a:spcBef>
              </a:pPr>
              <a:endParaRPr/>
            </a:p>
          </p:txBody>
        </p:sp>
      </p:grpSp>
      <p:grpSp>
        <p:nvGrpSpPr>
          <p:cNvPr id="6" name="Group 6"/>
          <p:cNvGrpSpPr>
            <a:grpSpLocks noChangeAspect="1"/>
          </p:cNvGrpSpPr>
          <p:nvPr/>
        </p:nvGrpSpPr>
        <p:grpSpPr>
          <a:xfrm>
            <a:off x="10730195" y="790248"/>
            <a:ext cx="6233830" cy="8706504"/>
            <a:chOff x="0" y="0"/>
            <a:chExt cx="8122920" cy="11344910"/>
          </a:xfrm>
        </p:grpSpPr>
        <p:sp>
          <p:nvSpPr>
            <p:cNvPr id="7" name="Freeform 7"/>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3"/>
              <a:stretch>
                <a:fillRect t="-8194" r="-21985"/>
              </a:stretch>
            </a:blipFill>
          </p:spPr>
        </p:sp>
        <p:sp>
          <p:nvSpPr>
            <p:cNvPr id="8" name="Freeform 8"/>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3"/>
              <a:stretch>
                <a:fillRect l="-34770" t="-6075"/>
              </a:stretch>
            </a:blipFill>
          </p:spPr>
        </p:sp>
        <p:sp>
          <p:nvSpPr>
            <p:cNvPr id="9" name="Freeform 9"/>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4"/>
              <a:stretch>
                <a:fillRect t="-133852" b="-133852"/>
              </a:stretch>
            </a:blipFill>
          </p:spPr>
        </p:sp>
        <p:sp>
          <p:nvSpPr>
            <p:cNvPr id="10" name="Freeform 10"/>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5"/>
              <a:stretch>
                <a:fillRect l="-26" r="-26"/>
              </a:stretch>
            </a:blipFill>
          </p:spPr>
        </p:sp>
      </p:grpSp>
      <p:sp>
        <p:nvSpPr>
          <p:cNvPr id="11" name="TextBox 11"/>
          <p:cNvSpPr txBox="1"/>
          <p:nvPr/>
        </p:nvSpPr>
        <p:spPr>
          <a:xfrm>
            <a:off x="1982338" y="4236570"/>
            <a:ext cx="6866403" cy="3182923"/>
          </a:xfrm>
          <a:prstGeom prst="rect">
            <a:avLst/>
          </a:prstGeom>
        </p:spPr>
        <p:txBody>
          <a:bodyPr lIns="0" tIns="0" rIns="0" bIns="0" rtlCol="0" anchor="t">
            <a:spAutoFit/>
          </a:bodyPr>
          <a:lstStyle/>
          <a:p>
            <a:pPr marL="388620" lvl="1" indent="-194310">
              <a:lnSpc>
                <a:spcPts val="2520"/>
              </a:lnSpc>
              <a:buFont typeface="Arial"/>
              <a:buChar char="•"/>
            </a:pPr>
            <a:r>
              <a:rPr lang="en-US" sz="1800" dirty="0">
                <a:solidFill>
                  <a:srgbClr val="000000"/>
                </a:solidFill>
                <a:latin typeface="Montserrat Medium"/>
              </a:rPr>
              <a:t>Fort Erie was home to many incredible Black freedom seekers, and a pit stop to many on their way to freedom.</a:t>
            </a:r>
            <a:endParaRPr lang="en-US" dirty="0"/>
          </a:p>
          <a:p>
            <a:pPr>
              <a:lnSpc>
                <a:spcPts val="2520"/>
              </a:lnSpc>
            </a:pPr>
            <a:endParaRPr lang="en-US" sz="1800">
              <a:solidFill>
                <a:srgbClr val="000000"/>
              </a:solidFill>
              <a:latin typeface="Montserrat Medium"/>
            </a:endParaRPr>
          </a:p>
          <a:p>
            <a:pPr marL="388620" lvl="1" indent="-194310">
              <a:lnSpc>
                <a:spcPts val="2520"/>
              </a:lnSpc>
              <a:buFont typeface="Arial"/>
              <a:buChar char="•"/>
            </a:pPr>
            <a:r>
              <a:rPr lang="en-US" sz="1800" dirty="0">
                <a:solidFill>
                  <a:srgbClr val="000000"/>
                </a:solidFill>
                <a:latin typeface="Montserrat Medium"/>
              </a:rPr>
              <a:t>With hundreds of other untold </a:t>
            </a:r>
            <a:r>
              <a:rPr lang="en-US" sz="1800">
                <a:solidFill>
                  <a:srgbClr val="000000"/>
                </a:solidFill>
                <a:latin typeface="Montserrat Medium"/>
              </a:rPr>
              <a:t>stories</a:t>
            </a:r>
            <a:r>
              <a:rPr lang="en-US">
                <a:solidFill>
                  <a:srgbClr val="000000"/>
                </a:solidFill>
                <a:latin typeface="Montserrat Medium"/>
              </a:rPr>
              <a:t>,</a:t>
            </a:r>
            <a:r>
              <a:rPr lang="en-US" sz="1800" dirty="0">
                <a:solidFill>
                  <a:srgbClr val="000000"/>
                </a:solidFill>
                <a:latin typeface="Montserrat Medium"/>
              </a:rPr>
              <a:t> I encourage you to research and find more Black voices of Fort Erie</a:t>
            </a:r>
          </a:p>
          <a:p>
            <a:pPr>
              <a:lnSpc>
                <a:spcPts val="2520"/>
              </a:lnSpc>
            </a:pPr>
            <a:endParaRPr lang="en-US" sz="1800">
              <a:solidFill>
                <a:srgbClr val="000000"/>
              </a:solidFill>
              <a:latin typeface="Montserrat Medium"/>
            </a:endParaRPr>
          </a:p>
          <a:p>
            <a:pPr marL="388620" lvl="1" indent="-194310" algn="l">
              <a:lnSpc>
                <a:spcPts val="2520"/>
              </a:lnSpc>
              <a:spcBef>
                <a:spcPct val="0"/>
              </a:spcBef>
              <a:buFont typeface="Arial"/>
              <a:buChar char="•"/>
            </a:pPr>
            <a:r>
              <a:rPr lang="en-US" sz="1800" dirty="0">
                <a:solidFill>
                  <a:srgbClr val="000000"/>
                </a:solidFill>
                <a:latin typeface="Montserrat Medium"/>
              </a:rPr>
              <a:t>The places we have discussed thus far, a few others yet to be mentioned as well as a few surprise stops will all be visited on day 5 of our lesson.</a:t>
            </a:r>
          </a:p>
        </p:txBody>
      </p:sp>
      <p:sp>
        <p:nvSpPr>
          <p:cNvPr id="12" name="TextBox 12"/>
          <p:cNvSpPr txBox="1"/>
          <p:nvPr/>
        </p:nvSpPr>
        <p:spPr>
          <a:xfrm>
            <a:off x="1982338" y="3000525"/>
            <a:ext cx="7161662" cy="972185"/>
          </a:xfrm>
          <a:prstGeom prst="rect">
            <a:avLst/>
          </a:prstGeom>
        </p:spPr>
        <p:txBody>
          <a:bodyPr lIns="0" tIns="0" rIns="0" bIns="0" rtlCol="0" anchor="t">
            <a:spAutoFit/>
          </a:bodyPr>
          <a:lstStyle/>
          <a:p>
            <a:pPr marL="0" lvl="0" indent="0">
              <a:lnSpc>
                <a:spcPts val="7419"/>
              </a:lnSpc>
              <a:spcBef>
                <a:spcPct val="0"/>
              </a:spcBef>
            </a:pPr>
            <a:r>
              <a:rPr lang="en-US" sz="6999" u="none" strike="noStrike">
                <a:solidFill>
                  <a:srgbClr val="C6B9AB"/>
                </a:solidFill>
                <a:latin typeface="Montserrat Heavy"/>
              </a:rPr>
              <a:t>Conclusion</a:t>
            </a:r>
          </a:p>
        </p:txBody>
      </p:sp>
      <p:sp>
        <p:nvSpPr>
          <p:cNvPr id="13" name="TextBox 13"/>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extLst>
      <p:ext uri="{BB962C8B-B14F-4D97-AF65-F5344CB8AC3E}">
        <p14:creationId xmlns:p14="http://schemas.microsoft.com/office/powerpoint/2010/main" val="3309255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6B9AB"/>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304026" y="514922"/>
            <a:ext cx="8706504" cy="9257156"/>
            <a:chOff x="0" y="0"/>
            <a:chExt cx="2983491" cy="3172185"/>
          </a:xfrm>
        </p:grpSpPr>
        <p:sp>
          <p:nvSpPr>
            <p:cNvPr id="3" name="Freeform 3"/>
            <p:cNvSpPr/>
            <p:nvPr/>
          </p:nvSpPr>
          <p:spPr>
            <a:xfrm>
              <a:off x="0" y="0"/>
              <a:ext cx="2983491" cy="3172184"/>
            </a:xfrm>
            <a:custGeom>
              <a:avLst/>
              <a:gdLst/>
              <a:ahLst/>
              <a:cxnLst/>
              <a:rect l="l" t="t" r="r" b="b"/>
              <a:pathLst>
                <a:path w="2983491" h="3172184">
                  <a:moveTo>
                    <a:pt x="6224" y="0"/>
                  </a:moveTo>
                  <a:lnTo>
                    <a:pt x="2977266" y="0"/>
                  </a:lnTo>
                  <a:cubicBezTo>
                    <a:pt x="2978917" y="0"/>
                    <a:pt x="2980500" y="656"/>
                    <a:pt x="2981668" y="1823"/>
                  </a:cubicBezTo>
                  <a:cubicBezTo>
                    <a:pt x="2982835" y="2990"/>
                    <a:pt x="2983491" y="4574"/>
                    <a:pt x="2983491" y="6224"/>
                  </a:cubicBezTo>
                  <a:lnTo>
                    <a:pt x="2983491" y="3165960"/>
                  </a:lnTo>
                  <a:cubicBezTo>
                    <a:pt x="2983491" y="3169398"/>
                    <a:pt x="2980704" y="3172184"/>
                    <a:pt x="2977266" y="3172184"/>
                  </a:cubicBezTo>
                  <a:lnTo>
                    <a:pt x="6224" y="3172184"/>
                  </a:lnTo>
                  <a:cubicBezTo>
                    <a:pt x="4574" y="3172184"/>
                    <a:pt x="2990" y="3171529"/>
                    <a:pt x="1823" y="3170361"/>
                  </a:cubicBezTo>
                  <a:cubicBezTo>
                    <a:pt x="656" y="3169194"/>
                    <a:pt x="0" y="3167611"/>
                    <a:pt x="0" y="3165960"/>
                  </a:cubicBezTo>
                  <a:lnTo>
                    <a:pt x="0" y="6224"/>
                  </a:lnTo>
                  <a:cubicBezTo>
                    <a:pt x="0" y="4574"/>
                    <a:pt x="656" y="2990"/>
                    <a:pt x="1823" y="1823"/>
                  </a:cubicBezTo>
                  <a:cubicBezTo>
                    <a:pt x="2990" y="656"/>
                    <a:pt x="4574" y="0"/>
                    <a:pt x="6224" y="0"/>
                  </a:cubicBezTo>
                  <a:close/>
                </a:path>
              </a:pathLst>
            </a:custGeom>
            <a:solidFill>
              <a:srgbClr val="F5F4F2"/>
            </a:solidFill>
            <a:ln w="9525">
              <a:solidFill>
                <a:srgbClr val="474747"/>
              </a:solidFill>
            </a:ln>
          </p:spPr>
        </p:sp>
        <p:sp>
          <p:nvSpPr>
            <p:cNvPr id="4" name="TextBox 4"/>
            <p:cNvSpPr txBox="1"/>
            <p:nvPr/>
          </p:nvSpPr>
          <p:spPr>
            <a:xfrm>
              <a:off x="0" y="-19050"/>
              <a:ext cx="812800" cy="831850"/>
            </a:xfrm>
            <a:prstGeom prst="rect">
              <a:avLst/>
            </a:prstGeom>
          </p:spPr>
          <p:txBody>
            <a:bodyPr lIns="26060" tIns="26060" rIns="26060" bIns="26060" rtlCol="0" anchor="ctr"/>
            <a:lstStyle/>
            <a:p>
              <a:pPr marL="0" lvl="0" indent="0" algn="ctr">
                <a:lnSpc>
                  <a:spcPts val="1288"/>
                </a:lnSpc>
                <a:spcBef>
                  <a:spcPct val="0"/>
                </a:spcBef>
              </a:pPr>
              <a:endParaRPr/>
            </a:p>
          </p:txBody>
        </p:sp>
      </p:grpSp>
      <p:grpSp>
        <p:nvGrpSpPr>
          <p:cNvPr id="5" name="Group 5"/>
          <p:cNvGrpSpPr>
            <a:grpSpLocks noChangeAspect="1"/>
          </p:cNvGrpSpPr>
          <p:nvPr/>
        </p:nvGrpSpPr>
        <p:grpSpPr>
          <a:xfrm>
            <a:off x="10730195" y="790248"/>
            <a:ext cx="6233830" cy="8706504"/>
            <a:chOff x="0" y="0"/>
            <a:chExt cx="8122920" cy="11344910"/>
          </a:xfrm>
        </p:grpSpPr>
        <p:sp>
          <p:nvSpPr>
            <p:cNvPr id="6" name="Freeform 6"/>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3"/>
              <a:stretch>
                <a:fillRect l="-76998" r="-76998"/>
              </a:stretch>
            </a:blipFill>
          </p:spPr>
        </p:sp>
        <p:sp>
          <p:nvSpPr>
            <p:cNvPr id="7" name="Freeform 7"/>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3"/>
              <a:stretch>
                <a:fillRect l="-122588" r="-63635"/>
              </a:stretch>
            </a:blipFill>
          </p:spPr>
        </p:sp>
        <p:sp>
          <p:nvSpPr>
            <p:cNvPr id="8" name="Freeform 8"/>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4"/>
              <a:stretch>
                <a:fillRect t="-133852" b="-133852"/>
              </a:stretch>
            </a:blipFill>
          </p:spPr>
        </p:sp>
        <p:sp>
          <p:nvSpPr>
            <p:cNvPr id="9" name="Freeform 9"/>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5"/>
              <a:stretch>
                <a:fillRect l="-26" r="-26"/>
              </a:stretch>
            </a:blipFill>
          </p:spPr>
        </p:sp>
      </p:grpSp>
      <p:sp>
        <p:nvSpPr>
          <p:cNvPr id="10" name="TextBox 10"/>
          <p:cNvSpPr txBox="1"/>
          <p:nvPr/>
        </p:nvSpPr>
        <p:spPr>
          <a:xfrm>
            <a:off x="1982338" y="3870960"/>
            <a:ext cx="6866403" cy="3449955"/>
          </a:xfrm>
          <a:prstGeom prst="rect">
            <a:avLst/>
          </a:prstGeom>
        </p:spPr>
        <p:txBody>
          <a:bodyPr lIns="0" tIns="0" rIns="0" bIns="0" rtlCol="0" anchor="t">
            <a:spAutoFit/>
          </a:bodyPr>
          <a:lstStyle/>
          <a:p>
            <a:pPr>
              <a:lnSpc>
                <a:spcPts val="2520"/>
              </a:lnSpc>
            </a:pPr>
            <a:r>
              <a:rPr lang="en-US" sz="1800">
                <a:solidFill>
                  <a:srgbClr val="000000"/>
                </a:solidFill>
                <a:latin typeface="Montserrat Bold"/>
              </a:rPr>
              <a:t>Read &amp; Reflect</a:t>
            </a:r>
          </a:p>
          <a:p>
            <a:pPr>
              <a:lnSpc>
                <a:spcPts val="2520"/>
              </a:lnSpc>
            </a:pPr>
            <a:r>
              <a:rPr lang="en-US" sz="1800">
                <a:solidFill>
                  <a:srgbClr val="000000"/>
                </a:solidFill>
                <a:latin typeface="Montserrat"/>
              </a:rPr>
              <a:t>Read the Crystal Beach Riot article and write 150 words on your thoughts on the incident. </a:t>
            </a:r>
          </a:p>
          <a:p>
            <a:pPr>
              <a:lnSpc>
                <a:spcPts val="2520"/>
              </a:lnSpc>
            </a:pPr>
            <a:endParaRPr lang="en-US" sz="1800">
              <a:solidFill>
                <a:srgbClr val="000000"/>
              </a:solidFill>
              <a:latin typeface="Montserrat"/>
            </a:endParaRPr>
          </a:p>
          <a:p>
            <a:pPr>
              <a:lnSpc>
                <a:spcPts val="2520"/>
              </a:lnSpc>
            </a:pPr>
            <a:r>
              <a:rPr lang="en-US" sz="1800">
                <a:solidFill>
                  <a:srgbClr val="000000"/>
                </a:solidFill>
                <a:latin typeface="Montserrat Bold"/>
              </a:rPr>
              <a:t>Further Information</a:t>
            </a:r>
          </a:p>
          <a:p>
            <a:pPr>
              <a:lnSpc>
                <a:spcPts val="2520"/>
              </a:lnSpc>
            </a:pPr>
            <a:r>
              <a:rPr lang="en-US" sz="1800">
                <a:solidFill>
                  <a:srgbClr val="000000"/>
                </a:solidFill>
                <a:latin typeface="Montserrat"/>
              </a:rPr>
              <a:t>Josiah Henson Documentary</a:t>
            </a:r>
          </a:p>
          <a:p>
            <a:pPr>
              <a:lnSpc>
                <a:spcPts val="2520"/>
              </a:lnSpc>
            </a:pPr>
            <a:r>
              <a:rPr lang="en-US" sz="1800">
                <a:solidFill>
                  <a:srgbClr val="000000"/>
                </a:solidFill>
                <a:latin typeface="Montserrat"/>
              </a:rPr>
              <a:t>https://www.tvo.org/video/documentaries/josiah</a:t>
            </a:r>
          </a:p>
          <a:p>
            <a:pPr>
              <a:lnSpc>
                <a:spcPts val="2520"/>
              </a:lnSpc>
            </a:pPr>
            <a:endParaRPr lang="en-US" sz="1800">
              <a:solidFill>
                <a:srgbClr val="000000"/>
              </a:solidFill>
              <a:latin typeface="Montserrat"/>
            </a:endParaRPr>
          </a:p>
          <a:p>
            <a:pPr>
              <a:lnSpc>
                <a:spcPts val="2520"/>
              </a:lnSpc>
            </a:pPr>
            <a:endParaRPr lang="en-US" sz="1800">
              <a:solidFill>
                <a:srgbClr val="000000"/>
              </a:solidFill>
              <a:latin typeface="Montserrat"/>
            </a:endParaRPr>
          </a:p>
          <a:p>
            <a:pPr>
              <a:lnSpc>
                <a:spcPts val="2520"/>
              </a:lnSpc>
            </a:pPr>
            <a:r>
              <a:rPr lang="en-US" sz="1800">
                <a:solidFill>
                  <a:srgbClr val="000000"/>
                </a:solidFill>
                <a:latin typeface="Montserrat"/>
              </a:rPr>
              <a:t>"Harriet" - Available on all streaming platforms</a:t>
            </a:r>
          </a:p>
          <a:p>
            <a:pPr marL="0" lvl="0" indent="0" algn="l">
              <a:lnSpc>
                <a:spcPts val="2520"/>
              </a:lnSpc>
              <a:spcBef>
                <a:spcPct val="0"/>
              </a:spcBef>
            </a:pPr>
            <a:endParaRPr lang="en-US" sz="1800">
              <a:solidFill>
                <a:srgbClr val="000000"/>
              </a:solidFill>
              <a:latin typeface="Montserrat"/>
            </a:endParaRPr>
          </a:p>
        </p:txBody>
      </p:sp>
      <p:sp>
        <p:nvSpPr>
          <p:cNvPr id="11" name="TextBox 11"/>
          <p:cNvSpPr txBox="1"/>
          <p:nvPr/>
        </p:nvSpPr>
        <p:spPr>
          <a:xfrm>
            <a:off x="1982338" y="1217105"/>
            <a:ext cx="7161662" cy="2272665"/>
          </a:xfrm>
          <a:prstGeom prst="rect">
            <a:avLst/>
          </a:prstGeom>
        </p:spPr>
        <p:txBody>
          <a:bodyPr lIns="0" tIns="0" rIns="0" bIns="0" rtlCol="0" anchor="t">
            <a:spAutoFit/>
          </a:bodyPr>
          <a:lstStyle/>
          <a:p>
            <a:pPr marL="0" lvl="0" indent="0">
              <a:lnSpc>
                <a:spcPts val="9029"/>
              </a:lnSpc>
            </a:pPr>
            <a:r>
              <a:rPr lang="en-US" sz="6999">
                <a:solidFill>
                  <a:srgbClr val="C6B9AB"/>
                </a:solidFill>
                <a:latin typeface="Montserrat Heavy"/>
              </a:rPr>
              <a:t>Homework &amp; Resources </a:t>
            </a:r>
          </a:p>
        </p:txBody>
      </p:sp>
      <p:sp>
        <p:nvSpPr>
          <p:cNvPr id="12" name="TextBox 12"/>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extLst>
      <p:ext uri="{BB962C8B-B14F-4D97-AF65-F5344CB8AC3E}">
        <p14:creationId xmlns:p14="http://schemas.microsoft.com/office/powerpoint/2010/main" val="4240617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B9AB"/>
        </a:solidFill>
        <a:effectLst/>
      </p:bgPr>
    </p:bg>
    <p:spTree>
      <p:nvGrpSpPr>
        <p:cNvPr id="1" name=""/>
        <p:cNvGrpSpPr/>
        <p:nvPr/>
      </p:nvGrpSpPr>
      <p:grpSpPr>
        <a:xfrm>
          <a:off x="0" y="0"/>
          <a:ext cx="0" cy="0"/>
          <a:chOff x="0" y="0"/>
          <a:chExt cx="0" cy="0"/>
        </a:xfrm>
      </p:grpSpPr>
      <p:sp>
        <p:nvSpPr>
          <p:cNvPr id="2" name="AutoShape 2"/>
          <p:cNvSpPr/>
          <p:nvPr/>
        </p:nvSpPr>
        <p:spPr>
          <a:xfrm>
            <a:off x="-886757" y="7390051"/>
            <a:ext cx="20061513" cy="0"/>
          </a:xfrm>
          <a:prstGeom prst="line">
            <a:avLst/>
          </a:prstGeom>
          <a:ln w="28575" cap="flat">
            <a:solidFill>
              <a:srgbClr val="F5F4F2"/>
            </a:solidFill>
            <a:prstDash val="solid"/>
            <a:headEnd type="none" w="sm" len="sm"/>
            <a:tailEnd type="none" w="sm" len="sm"/>
          </a:ln>
        </p:spPr>
      </p:sp>
      <p:grpSp>
        <p:nvGrpSpPr>
          <p:cNvPr id="3" name="Group 3"/>
          <p:cNvGrpSpPr/>
          <p:nvPr/>
        </p:nvGrpSpPr>
        <p:grpSpPr>
          <a:xfrm>
            <a:off x="14993695" y="7139023"/>
            <a:ext cx="502056" cy="50205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5F4F2"/>
            </a:solidFill>
          </p:spPr>
        </p:sp>
        <p:sp>
          <p:nvSpPr>
            <p:cNvPr id="5" name="TextBox 5"/>
            <p:cNvSpPr txBox="1"/>
            <p:nvPr/>
          </p:nvSpPr>
          <p:spPr>
            <a:xfrm>
              <a:off x="127000" y="146050"/>
              <a:ext cx="558800" cy="539750"/>
            </a:xfrm>
            <a:prstGeom prst="rect">
              <a:avLst/>
            </a:prstGeom>
          </p:spPr>
          <p:txBody>
            <a:bodyPr lIns="50800" tIns="50800" rIns="50800" bIns="50800" rtlCol="0" anchor="ctr"/>
            <a:lstStyle/>
            <a:p>
              <a:pPr algn="ctr">
                <a:lnSpc>
                  <a:spcPts val="2266"/>
                </a:lnSpc>
              </a:pPr>
              <a:endParaRPr/>
            </a:p>
          </p:txBody>
        </p:sp>
      </p:grpSp>
      <p:grpSp>
        <p:nvGrpSpPr>
          <p:cNvPr id="6" name="Group 6"/>
          <p:cNvGrpSpPr/>
          <p:nvPr/>
        </p:nvGrpSpPr>
        <p:grpSpPr>
          <a:xfrm>
            <a:off x="10339898" y="7139023"/>
            <a:ext cx="502056" cy="50205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5F4F2"/>
            </a:solidFill>
          </p:spPr>
        </p:sp>
        <p:sp>
          <p:nvSpPr>
            <p:cNvPr id="8" name="TextBox 8"/>
            <p:cNvSpPr txBox="1"/>
            <p:nvPr/>
          </p:nvSpPr>
          <p:spPr>
            <a:xfrm>
              <a:off x="127000" y="146050"/>
              <a:ext cx="558800" cy="539750"/>
            </a:xfrm>
            <a:prstGeom prst="rect">
              <a:avLst/>
            </a:prstGeom>
          </p:spPr>
          <p:txBody>
            <a:bodyPr lIns="50800" tIns="50800" rIns="50800" bIns="50800" rtlCol="0" anchor="ctr"/>
            <a:lstStyle/>
            <a:p>
              <a:pPr algn="ctr">
                <a:lnSpc>
                  <a:spcPts val="2266"/>
                </a:lnSpc>
              </a:pPr>
              <a:endParaRPr/>
            </a:p>
          </p:txBody>
        </p:sp>
      </p:grpSp>
      <p:grpSp>
        <p:nvGrpSpPr>
          <p:cNvPr id="9" name="Group 9"/>
          <p:cNvGrpSpPr/>
          <p:nvPr/>
        </p:nvGrpSpPr>
        <p:grpSpPr>
          <a:xfrm>
            <a:off x="5684299" y="7139023"/>
            <a:ext cx="502056" cy="50205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5F4F2"/>
            </a:solidFill>
            <a:ln>
              <a:noFill/>
            </a:ln>
          </p:spPr>
        </p:sp>
        <p:sp>
          <p:nvSpPr>
            <p:cNvPr id="11" name="TextBox 11"/>
            <p:cNvSpPr txBox="1"/>
            <p:nvPr/>
          </p:nvSpPr>
          <p:spPr>
            <a:xfrm>
              <a:off x="127000" y="146050"/>
              <a:ext cx="558800" cy="53975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2" name="Group 12"/>
          <p:cNvGrpSpPr/>
          <p:nvPr/>
        </p:nvGrpSpPr>
        <p:grpSpPr>
          <a:xfrm>
            <a:off x="1028700" y="7139023"/>
            <a:ext cx="502056" cy="50205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F5F4F2"/>
            </a:solidFill>
          </p:spPr>
        </p:sp>
        <p:sp>
          <p:nvSpPr>
            <p:cNvPr id="14" name="TextBox 14"/>
            <p:cNvSpPr txBox="1"/>
            <p:nvPr/>
          </p:nvSpPr>
          <p:spPr>
            <a:xfrm>
              <a:off x="127000" y="146050"/>
              <a:ext cx="558800" cy="539750"/>
            </a:xfrm>
            <a:prstGeom prst="rect">
              <a:avLst/>
            </a:prstGeom>
          </p:spPr>
          <p:txBody>
            <a:bodyPr lIns="50800" tIns="50800" rIns="50800" bIns="50800" rtlCol="0" anchor="ctr"/>
            <a:lstStyle/>
            <a:p>
              <a:pPr algn="ctr">
                <a:lnSpc>
                  <a:spcPts val="2266"/>
                </a:lnSpc>
              </a:pPr>
              <a:endParaRPr/>
            </a:p>
          </p:txBody>
        </p:sp>
      </p:grpSp>
      <p:grpSp>
        <p:nvGrpSpPr>
          <p:cNvPr id="15" name="Group 15"/>
          <p:cNvGrpSpPr/>
          <p:nvPr/>
        </p:nvGrpSpPr>
        <p:grpSpPr>
          <a:xfrm>
            <a:off x="1028700" y="2720658"/>
            <a:ext cx="2445931" cy="4018315"/>
            <a:chOff x="0" y="0"/>
            <a:chExt cx="3261241" cy="5357753"/>
          </a:xfrm>
        </p:grpSpPr>
        <p:pic>
          <p:nvPicPr>
            <p:cNvPr id="16" name="Picture 16"/>
            <p:cNvPicPr>
              <a:picLocks noChangeAspect="1"/>
            </p:cNvPicPr>
            <p:nvPr/>
          </p:nvPicPr>
          <p:blipFill>
            <a:blip r:embed="rId3"/>
            <a:srcRect l="35504" r="28072"/>
            <a:stretch>
              <a:fillRect/>
            </a:stretch>
          </p:blipFill>
          <p:spPr>
            <a:xfrm>
              <a:off x="0" y="0"/>
              <a:ext cx="3261241" cy="5357753"/>
            </a:xfrm>
            <a:prstGeom prst="rect">
              <a:avLst/>
            </a:prstGeom>
          </p:spPr>
        </p:pic>
      </p:grpSp>
      <p:grpSp>
        <p:nvGrpSpPr>
          <p:cNvPr id="17" name="Group 17"/>
          <p:cNvGrpSpPr/>
          <p:nvPr/>
        </p:nvGrpSpPr>
        <p:grpSpPr>
          <a:xfrm>
            <a:off x="5702602" y="2720658"/>
            <a:ext cx="2445931" cy="4018315"/>
            <a:chOff x="0" y="0"/>
            <a:chExt cx="3261241" cy="5357753"/>
          </a:xfrm>
        </p:grpSpPr>
        <p:pic>
          <p:nvPicPr>
            <p:cNvPr id="18" name="Picture 18"/>
            <p:cNvPicPr>
              <a:picLocks noChangeAspect="1"/>
            </p:cNvPicPr>
            <p:nvPr/>
          </p:nvPicPr>
          <p:blipFill>
            <a:blip r:embed="rId4"/>
            <a:srcRect l="8419" t="1144" r="9050" b="17165"/>
            <a:stretch>
              <a:fillRect/>
            </a:stretch>
          </p:blipFill>
          <p:spPr>
            <a:xfrm>
              <a:off x="0" y="0"/>
              <a:ext cx="3261241" cy="5357753"/>
            </a:xfrm>
            <a:prstGeom prst="rect">
              <a:avLst/>
            </a:prstGeom>
          </p:spPr>
        </p:pic>
      </p:grpSp>
      <p:grpSp>
        <p:nvGrpSpPr>
          <p:cNvPr id="19" name="Group 19"/>
          <p:cNvGrpSpPr/>
          <p:nvPr/>
        </p:nvGrpSpPr>
        <p:grpSpPr>
          <a:xfrm>
            <a:off x="10339898" y="2720658"/>
            <a:ext cx="2445931" cy="4018315"/>
            <a:chOff x="0" y="0"/>
            <a:chExt cx="3261241" cy="5357753"/>
          </a:xfrm>
        </p:grpSpPr>
        <p:pic>
          <p:nvPicPr>
            <p:cNvPr id="20" name="Picture 20"/>
            <p:cNvPicPr>
              <a:picLocks noChangeAspect="1"/>
            </p:cNvPicPr>
            <p:nvPr/>
          </p:nvPicPr>
          <p:blipFill>
            <a:blip r:embed="rId5"/>
            <a:srcRect l="30396" r="35516"/>
            <a:stretch>
              <a:fillRect/>
            </a:stretch>
          </p:blipFill>
          <p:spPr>
            <a:xfrm>
              <a:off x="0" y="0"/>
              <a:ext cx="3261241" cy="5357753"/>
            </a:xfrm>
            <a:prstGeom prst="rect">
              <a:avLst/>
            </a:prstGeom>
          </p:spPr>
        </p:pic>
      </p:grpSp>
      <p:grpSp>
        <p:nvGrpSpPr>
          <p:cNvPr id="21" name="Group 21"/>
          <p:cNvGrpSpPr/>
          <p:nvPr/>
        </p:nvGrpSpPr>
        <p:grpSpPr>
          <a:xfrm>
            <a:off x="14976579" y="2720658"/>
            <a:ext cx="2445931" cy="4018315"/>
            <a:chOff x="0" y="0"/>
            <a:chExt cx="3261241" cy="5357753"/>
          </a:xfrm>
        </p:grpSpPr>
        <p:pic>
          <p:nvPicPr>
            <p:cNvPr id="22" name="Picture 22"/>
            <p:cNvPicPr>
              <a:picLocks noChangeAspect="1"/>
            </p:cNvPicPr>
            <p:nvPr/>
          </p:nvPicPr>
          <p:blipFill>
            <a:blip r:embed="rId6"/>
            <a:srcRect l="32899" r="32899"/>
            <a:stretch>
              <a:fillRect/>
            </a:stretch>
          </p:blipFill>
          <p:spPr>
            <a:xfrm>
              <a:off x="0" y="0"/>
              <a:ext cx="3261241" cy="5357753"/>
            </a:xfrm>
            <a:prstGeom prst="rect">
              <a:avLst/>
            </a:prstGeom>
          </p:spPr>
        </p:pic>
      </p:grpSp>
      <p:sp>
        <p:nvSpPr>
          <p:cNvPr id="23" name="TextBox 23"/>
          <p:cNvSpPr txBox="1"/>
          <p:nvPr/>
        </p:nvSpPr>
        <p:spPr>
          <a:xfrm>
            <a:off x="3371437" y="1114425"/>
            <a:ext cx="11545127" cy="972185"/>
          </a:xfrm>
          <a:prstGeom prst="rect">
            <a:avLst/>
          </a:prstGeom>
        </p:spPr>
        <p:txBody>
          <a:bodyPr lIns="0" tIns="0" rIns="0" bIns="0" rtlCol="0" anchor="t">
            <a:spAutoFit/>
          </a:bodyPr>
          <a:lstStyle/>
          <a:p>
            <a:pPr marL="0" lvl="0" indent="0" algn="ctr">
              <a:lnSpc>
                <a:spcPts val="7419"/>
              </a:lnSpc>
              <a:spcBef>
                <a:spcPct val="0"/>
              </a:spcBef>
            </a:pPr>
            <a:r>
              <a:rPr lang="en-US" sz="6999">
                <a:solidFill>
                  <a:srgbClr val="F5F4F2"/>
                </a:solidFill>
                <a:latin typeface="Montserrat Heavy"/>
              </a:rPr>
              <a:t>People of Fort Erie</a:t>
            </a:r>
          </a:p>
        </p:txBody>
      </p:sp>
      <p:sp>
        <p:nvSpPr>
          <p:cNvPr id="24" name="TextBox 24"/>
          <p:cNvSpPr txBox="1"/>
          <p:nvPr/>
        </p:nvSpPr>
        <p:spPr>
          <a:xfrm>
            <a:off x="1028700" y="7912099"/>
            <a:ext cx="3837183" cy="1346201"/>
          </a:xfrm>
          <a:prstGeom prst="rect">
            <a:avLst/>
          </a:prstGeom>
        </p:spPr>
        <p:txBody>
          <a:bodyPr lIns="0" tIns="0" rIns="0" bIns="0" rtlCol="0" anchor="t">
            <a:spAutoFit/>
          </a:bodyPr>
          <a:lstStyle/>
          <a:p>
            <a:pPr>
              <a:lnSpc>
                <a:spcPts val="5150"/>
              </a:lnSpc>
            </a:pPr>
            <a:r>
              <a:rPr lang="en-US" sz="5000">
                <a:solidFill>
                  <a:srgbClr val="F5F4F2"/>
                </a:solidFill>
                <a:latin typeface="Arimo Bold"/>
              </a:rPr>
              <a:t>Josiah Henson</a:t>
            </a:r>
          </a:p>
        </p:txBody>
      </p:sp>
      <p:sp>
        <p:nvSpPr>
          <p:cNvPr id="25" name="TextBox 25"/>
          <p:cNvSpPr txBox="1"/>
          <p:nvPr/>
        </p:nvSpPr>
        <p:spPr>
          <a:xfrm>
            <a:off x="5702602" y="7912099"/>
            <a:ext cx="2197323" cy="1346201"/>
          </a:xfrm>
          <a:prstGeom prst="rect">
            <a:avLst/>
          </a:prstGeom>
        </p:spPr>
        <p:txBody>
          <a:bodyPr lIns="0" tIns="0" rIns="0" bIns="0" rtlCol="0" anchor="t">
            <a:spAutoFit/>
          </a:bodyPr>
          <a:lstStyle/>
          <a:p>
            <a:pPr>
              <a:lnSpc>
                <a:spcPts val="5150"/>
              </a:lnSpc>
            </a:pPr>
            <a:r>
              <a:rPr lang="en-US" sz="5000">
                <a:solidFill>
                  <a:srgbClr val="F5F4F2"/>
                </a:solidFill>
                <a:latin typeface="Arimo Bold"/>
              </a:rPr>
              <a:t>Aunt Betsy</a:t>
            </a:r>
          </a:p>
        </p:txBody>
      </p:sp>
      <p:sp>
        <p:nvSpPr>
          <p:cNvPr id="26" name="TextBox 26"/>
          <p:cNvSpPr txBox="1"/>
          <p:nvPr/>
        </p:nvSpPr>
        <p:spPr>
          <a:xfrm>
            <a:off x="10376503" y="7912099"/>
            <a:ext cx="2197323" cy="1346201"/>
          </a:xfrm>
          <a:prstGeom prst="rect">
            <a:avLst/>
          </a:prstGeom>
        </p:spPr>
        <p:txBody>
          <a:bodyPr lIns="0" tIns="0" rIns="0" bIns="0" rtlCol="0" anchor="t">
            <a:spAutoFit/>
          </a:bodyPr>
          <a:lstStyle/>
          <a:p>
            <a:pPr>
              <a:lnSpc>
                <a:spcPts val="5150"/>
              </a:lnSpc>
            </a:pPr>
            <a:r>
              <a:rPr lang="en-US" sz="5000">
                <a:solidFill>
                  <a:srgbClr val="F5F4F2"/>
                </a:solidFill>
                <a:latin typeface="Arimo Bold"/>
              </a:rPr>
              <a:t>Burr Plato</a:t>
            </a:r>
          </a:p>
        </p:txBody>
      </p:sp>
      <p:sp>
        <p:nvSpPr>
          <p:cNvPr id="27" name="TextBox 27"/>
          <p:cNvSpPr txBox="1"/>
          <p:nvPr/>
        </p:nvSpPr>
        <p:spPr>
          <a:xfrm>
            <a:off x="14870970" y="7912099"/>
            <a:ext cx="2518166" cy="1346201"/>
          </a:xfrm>
          <a:prstGeom prst="rect">
            <a:avLst/>
          </a:prstGeom>
        </p:spPr>
        <p:txBody>
          <a:bodyPr lIns="0" tIns="0" rIns="0" bIns="0" rtlCol="0" anchor="t">
            <a:spAutoFit/>
          </a:bodyPr>
          <a:lstStyle/>
          <a:p>
            <a:pPr>
              <a:lnSpc>
                <a:spcPts val="5150"/>
              </a:lnSpc>
            </a:pPr>
            <a:r>
              <a:rPr lang="en-US" sz="5000">
                <a:solidFill>
                  <a:srgbClr val="F5F4F2"/>
                </a:solidFill>
                <a:latin typeface="Arimo Bold"/>
              </a:rPr>
              <a:t>Harriet</a:t>
            </a:r>
          </a:p>
          <a:p>
            <a:pPr>
              <a:lnSpc>
                <a:spcPts val="5150"/>
              </a:lnSpc>
            </a:pPr>
            <a:r>
              <a:rPr lang="en-US" sz="5000">
                <a:solidFill>
                  <a:srgbClr val="F5F4F2"/>
                </a:solidFill>
                <a:latin typeface="Arimo Bold"/>
              </a:rPr>
              <a:t>Tubman</a:t>
            </a:r>
          </a:p>
        </p:txBody>
      </p:sp>
      <p:sp>
        <p:nvSpPr>
          <p:cNvPr id="28" name="TextBox 28"/>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3" name="Group 3"/>
          <p:cNvGrpSpPr>
            <a:grpSpLocks noChangeAspect="1"/>
          </p:cNvGrpSpPr>
          <p:nvPr/>
        </p:nvGrpSpPr>
        <p:grpSpPr>
          <a:xfrm>
            <a:off x="3425323" y="4545832"/>
            <a:ext cx="163286" cy="228054"/>
            <a:chOff x="0" y="0"/>
            <a:chExt cx="8122920" cy="11344910"/>
          </a:xfrm>
        </p:grpSpPr>
        <p:sp>
          <p:nvSpPr>
            <p:cNvPr id="4" name="Freeform 4"/>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solidFill>
              <a:srgbClr val="000000">
                <a:alpha val="0"/>
              </a:srgbClr>
            </a:solidFill>
            <a:ln w="12700">
              <a:solidFill>
                <a:srgbClr val="000000"/>
              </a:solidFill>
            </a:ln>
          </p:spPr>
        </p:sp>
        <p:sp>
          <p:nvSpPr>
            <p:cNvPr id="5" name="Freeform 5"/>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solidFill>
              <a:srgbClr val="000000">
                <a:alpha val="0"/>
              </a:srgbClr>
            </a:solidFill>
            <a:ln w="12700">
              <a:solidFill>
                <a:srgbClr val="000000"/>
              </a:solidFill>
            </a:ln>
          </p:spPr>
        </p:sp>
        <p:sp>
          <p:nvSpPr>
            <p:cNvPr id="6" name="Freeform 6"/>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5"/>
              <a:stretch>
                <a:fillRect t="-133852" b="-133852"/>
              </a:stretch>
            </a:blipFill>
          </p:spPr>
        </p:sp>
        <p:sp>
          <p:nvSpPr>
            <p:cNvPr id="7" name="Freeform 7"/>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6"/>
              <a:stretch>
                <a:fillRect l="-26" r="-26"/>
              </a:stretch>
            </a:blipFill>
          </p:spPr>
        </p:sp>
      </p:grpSp>
      <p:grpSp>
        <p:nvGrpSpPr>
          <p:cNvPr id="8" name="Group 8"/>
          <p:cNvGrpSpPr/>
          <p:nvPr/>
        </p:nvGrpSpPr>
        <p:grpSpPr>
          <a:xfrm rot="-5400000">
            <a:off x="8280692" y="279692"/>
            <a:ext cx="8700059" cy="9257156"/>
            <a:chOff x="0" y="0"/>
            <a:chExt cx="2981282" cy="3172185"/>
          </a:xfrm>
        </p:grpSpPr>
        <p:sp>
          <p:nvSpPr>
            <p:cNvPr id="9" name="Freeform 9"/>
            <p:cNvSpPr/>
            <p:nvPr/>
          </p:nvSpPr>
          <p:spPr>
            <a:xfrm>
              <a:off x="0" y="0"/>
              <a:ext cx="2981282" cy="3172184"/>
            </a:xfrm>
            <a:custGeom>
              <a:avLst/>
              <a:gdLst/>
              <a:ahLst/>
              <a:cxnLst/>
              <a:rect l="l" t="t" r="r" b="b"/>
              <a:pathLst>
                <a:path w="2981282" h="3172184">
                  <a:moveTo>
                    <a:pt x="6229" y="0"/>
                  </a:moveTo>
                  <a:lnTo>
                    <a:pt x="2975053" y="0"/>
                  </a:lnTo>
                  <a:cubicBezTo>
                    <a:pt x="2978493" y="0"/>
                    <a:pt x="2981282" y="2789"/>
                    <a:pt x="2981282" y="6229"/>
                  </a:cubicBezTo>
                  <a:lnTo>
                    <a:pt x="2981282" y="3165955"/>
                  </a:lnTo>
                  <a:cubicBezTo>
                    <a:pt x="2981282" y="3169396"/>
                    <a:pt x="2978493" y="3172184"/>
                    <a:pt x="2975053" y="3172184"/>
                  </a:cubicBezTo>
                  <a:lnTo>
                    <a:pt x="6229" y="3172184"/>
                  </a:lnTo>
                  <a:cubicBezTo>
                    <a:pt x="2789" y="3172184"/>
                    <a:pt x="0" y="3169396"/>
                    <a:pt x="0" y="3165955"/>
                  </a:cubicBezTo>
                  <a:lnTo>
                    <a:pt x="0" y="6229"/>
                  </a:lnTo>
                  <a:cubicBezTo>
                    <a:pt x="0" y="2789"/>
                    <a:pt x="2789" y="0"/>
                    <a:pt x="6229" y="0"/>
                  </a:cubicBezTo>
                  <a:close/>
                </a:path>
              </a:pathLst>
            </a:custGeom>
            <a:solidFill>
              <a:srgbClr val="F5F4F2"/>
            </a:solidFill>
            <a:ln w="9525">
              <a:solidFill>
                <a:srgbClr val="474747"/>
              </a:solidFill>
            </a:ln>
          </p:spPr>
        </p:sp>
        <p:sp>
          <p:nvSpPr>
            <p:cNvPr id="10" name="TextBox 10"/>
            <p:cNvSpPr txBox="1"/>
            <p:nvPr/>
          </p:nvSpPr>
          <p:spPr>
            <a:xfrm>
              <a:off x="0" y="-19050"/>
              <a:ext cx="812800" cy="831850"/>
            </a:xfrm>
            <a:prstGeom prst="rect">
              <a:avLst/>
            </a:prstGeom>
          </p:spPr>
          <p:txBody>
            <a:bodyPr lIns="26060" tIns="26060" rIns="26060" bIns="26060" rtlCol="0" anchor="ctr"/>
            <a:lstStyle/>
            <a:p>
              <a:pPr marL="0" lvl="0" indent="0" algn="ctr">
                <a:lnSpc>
                  <a:spcPts val="1288"/>
                </a:lnSpc>
                <a:spcBef>
                  <a:spcPct val="0"/>
                </a:spcBef>
              </a:pPr>
              <a:endParaRPr/>
            </a:p>
          </p:txBody>
        </p:sp>
      </p:grpSp>
      <p:sp>
        <p:nvSpPr>
          <p:cNvPr id="11" name="TextBox 11"/>
          <p:cNvSpPr txBox="1"/>
          <p:nvPr/>
        </p:nvSpPr>
        <p:spPr>
          <a:xfrm>
            <a:off x="8803541" y="882418"/>
            <a:ext cx="7703573" cy="972185"/>
          </a:xfrm>
          <a:prstGeom prst="rect">
            <a:avLst/>
          </a:prstGeom>
        </p:spPr>
        <p:txBody>
          <a:bodyPr lIns="0" tIns="0" rIns="0" bIns="0" rtlCol="0" anchor="t">
            <a:spAutoFit/>
          </a:bodyPr>
          <a:lstStyle/>
          <a:p>
            <a:pPr marL="0" lvl="0" indent="0">
              <a:lnSpc>
                <a:spcPts val="7419"/>
              </a:lnSpc>
              <a:spcBef>
                <a:spcPct val="0"/>
              </a:spcBef>
            </a:pPr>
            <a:r>
              <a:rPr lang="en-US" sz="6999">
                <a:solidFill>
                  <a:srgbClr val="C9B9A1"/>
                </a:solidFill>
                <a:latin typeface="Montserrat Heavy"/>
              </a:rPr>
              <a:t>Josiah Henson</a:t>
            </a:r>
          </a:p>
        </p:txBody>
      </p:sp>
      <p:sp>
        <p:nvSpPr>
          <p:cNvPr id="12" name="TextBox 12"/>
          <p:cNvSpPr txBox="1"/>
          <p:nvPr/>
        </p:nvSpPr>
        <p:spPr>
          <a:xfrm>
            <a:off x="8643030" y="1991732"/>
            <a:ext cx="7975384" cy="6942798"/>
          </a:xfrm>
          <a:prstGeom prst="rect">
            <a:avLst/>
          </a:prstGeom>
        </p:spPr>
        <p:txBody>
          <a:bodyPr lIns="0" tIns="0" rIns="0" bIns="0" rtlCol="0" anchor="t">
            <a:spAutoFit/>
          </a:bodyPr>
          <a:lstStyle/>
          <a:p>
            <a:pPr marL="496570" lvl="1" indent="-248285">
              <a:lnSpc>
                <a:spcPts val="3220"/>
              </a:lnSpc>
              <a:buFont typeface="Arial"/>
              <a:buChar char="•"/>
            </a:pPr>
            <a:r>
              <a:rPr lang="en-US" sz="2300" dirty="0">
                <a:solidFill>
                  <a:srgbClr val="000000"/>
                </a:solidFill>
                <a:latin typeface="Times New Roman"/>
              </a:rPr>
              <a:t>Born in 1789 into slavery</a:t>
            </a:r>
            <a:endParaRPr lang="en-US" dirty="0"/>
          </a:p>
          <a:p>
            <a:pPr marL="496570" lvl="1" indent="-248285">
              <a:lnSpc>
                <a:spcPts val="3220"/>
              </a:lnSpc>
              <a:buFont typeface="Arial"/>
              <a:buChar char="•"/>
            </a:pPr>
            <a:r>
              <a:rPr lang="en-US" sz="2300" dirty="0">
                <a:solidFill>
                  <a:srgbClr val="000000"/>
                </a:solidFill>
                <a:latin typeface="Times New Roman"/>
              </a:rPr>
              <a:t>Josiah saw his father killed for defending his mother, and his family (brothers and sisters) bid and sold off</a:t>
            </a:r>
            <a:endParaRPr lang="en-US" sz="2300" dirty="0">
              <a:solidFill>
                <a:srgbClr val="000000"/>
              </a:solidFill>
              <a:latin typeface="Times New Roman"/>
              <a:cs typeface="Times New Roman"/>
            </a:endParaRPr>
          </a:p>
          <a:p>
            <a:pPr marL="496570" lvl="1" indent="-248285">
              <a:lnSpc>
                <a:spcPts val="3220"/>
              </a:lnSpc>
              <a:buFont typeface="Arial"/>
              <a:buChar char="•"/>
            </a:pPr>
            <a:r>
              <a:rPr lang="en-US" sz="2300" dirty="0">
                <a:solidFill>
                  <a:srgbClr val="000000"/>
                </a:solidFill>
                <a:latin typeface="Times New Roman"/>
              </a:rPr>
              <a:t>Finally growing old of his reality Josiah, like many made the brave decision to be a freeman</a:t>
            </a:r>
            <a:endParaRPr lang="en-US" sz="2300" dirty="0">
              <a:solidFill>
                <a:srgbClr val="000000"/>
              </a:solidFill>
              <a:latin typeface="Times New Roman"/>
              <a:cs typeface="Times New Roman"/>
            </a:endParaRPr>
          </a:p>
          <a:p>
            <a:pPr marL="496570" lvl="1" indent="-248285">
              <a:lnSpc>
                <a:spcPts val="3220"/>
              </a:lnSpc>
              <a:buFont typeface="Arial"/>
              <a:buChar char="•"/>
            </a:pPr>
            <a:r>
              <a:rPr lang="en-US" sz="2300" dirty="0">
                <a:solidFill>
                  <a:srgbClr val="000000"/>
                </a:solidFill>
                <a:latin typeface="Times New Roman"/>
              </a:rPr>
              <a:t>In 1830  Josiah escaped from Maryland crossing into Fort Erie from Buffalo NY</a:t>
            </a:r>
            <a:endParaRPr lang="en-US" sz="2300" dirty="0">
              <a:solidFill>
                <a:srgbClr val="000000"/>
              </a:solidFill>
              <a:latin typeface="Times New Roman"/>
              <a:cs typeface="Times New Roman"/>
            </a:endParaRPr>
          </a:p>
          <a:p>
            <a:pPr marL="496570" lvl="1" indent="-248285">
              <a:lnSpc>
                <a:spcPts val="3220"/>
              </a:lnSpc>
              <a:buFont typeface="Arial"/>
              <a:buChar char="•"/>
            </a:pPr>
            <a:r>
              <a:rPr lang="en-US" sz="2300" dirty="0">
                <a:solidFill>
                  <a:srgbClr val="000000"/>
                </a:solidFill>
                <a:latin typeface="Times New Roman"/>
              </a:rPr>
              <a:t>Making a promise to the Captain of his boat to freedom Josiah promised to use his freedom well</a:t>
            </a:r>
            <a:endParaRPr lang="en-US" sz="2300" dirty="0">
              <a:solidFill>
                <a:srgbClr val="000000"/>
              </a:solidFill>
              <a:latin typeface="Times New Roman"/>
              <a:cs typeface="Times New Roman"/>
            </a:endParaRPr>
          </a:p>
          <a:p>
            <a:pPr marL="496570" lvl="1" indent="-248285">
              <a:lnSpc>
                <a:spcPts val="3220"/>
              </a:lnSpc>
              <a:buFont typeface="Arial"/>
              <a:buChar char="•"/>
            </a:pPr>
            <a:r>
              <a:rPr lang="en-US" sz="2300" dirty="0">
                <a:solidFill>
                  <a:srgbClr val="000000"/>
                </a:solidFill>
                <a:latin typeface="Times New Roman"/>
              </a:rPr>
              <a:t>Josiah hit the Canadian soil running, getting a job at Hibbard Farm working there from 1830 - 1833</a:t>
            </a:r>
            <a:endParaRPr lang="en-US" sz="2300" dirty="0">
              <a:solidFill>
                <a:srgbClr val="000000"/>
              </a:solidFill>
              <a:latin typeface="Times New Roman"/>
              <a:cs typeface="Times New Roman"/>
            </a:endParaRPr>
          </a:p>
          <a:p>
            <a:pPr marL="496570" lvl="1" indent="-248285">
              <a:lnSpc>
                <a:spcPts val="3220"/>
              </a:lnSpc>
              <a:buFont typeface="Arial"/>
              <a:buChar char="•"/>
            </a:pPr>
            <a:r>
              <a:rPr lang="en-US" sz="2300" dirty="0">
                <a:solidFill>
                  <a:srgbClr val="000000"/>
                </a:solidFill>
                <a:latin typeface="Times New Roman"/>
              </a:rPr>
              <a:t>From 1833 - 1836 Josiah moved on to </a:t>
            </a:r>
            <a:r>
              <a:rPr lang="en-US" sz="2300" dirty="0" err="1">
                <a:solidFill>
                  <a:srgbClr val="000000"/>
                </a:solidFill>
                <a:latin typeface="Times New Roman"/>
              </a:rPr>
              <a:t>Riseley</a:t>
            </a:r>
            <a:r>
              <a:rPr lang="en-US" sz="2300" dirty="0">
                <a:solidFill>
                  <a:srgbClr val="000000"/>
                </a:solidFill>
                <a:latin typeface="Times New Roman"/>
              </a:rPr>
              <a:t> farm, where he and others had meetings to discuss how to better their future and invest in their lives</a:t>
            </a:r>
            <a:endParaRPr lang="en-US" sz="2300" dirty="0">
              <a:solidFill>
                <a:srgbClr val="000000"/>
              </a:solidFill>
              <a:latin typeface="Times New Roman"/>
              <a:cs typeface="Times New Roman"/>
            </a:endParaRPr>
          </a:p>
          <a:p>
            <a:pPr marL="496570" lvl="1" indent="-248285">
              <a:lnSpc>
                <a:spcPts val="3220"/>
              </a:lnSpc>
              <a:spcBef>
                <a:spcPct val="0"/>
              </a:spcBef>
              <a:buFont typeface="Arial"/>
              <a:buChar char="•"/>
            </a:pPr>
            <a:r>
              <a:rPr lang="en-US" sz="2300" dirty="0">
                <a:solidFill>
                  <a:srgbClr val="000000"/>
                </a:solidFill>
                <a:latin typeface="Times New Roman"/>
              </a:rPr>
              <a:t>1836 Josiah moved to </a:t>
            </a:r>
            <a:r>
              <a:rPr lang="en-US" sz="2300" dirty="0" err="1">
                <a:solidFill>
                  <a:srgbClr val="000000"/>
                </a:solidFill>
                <a:latin typeface="Times New Roman"/>
              </a:rPr>
              <a:t>Dresdon</a:t>
            </a:r>
            <a:r>
              <a:rPr lang="en-US" sz="2300" dirty="0">
                <a:solidFill>
                  <a:srgbClr val="000000"/>
                </a:solidFill>
                <a:latin typeface="Times New Roman"/>
              </a:rPr>
              <a:t> Ontario where, his meetings came to fruition creating the 'Dawn Settlement' a community for freed people </a:t>
            </a:r>
            <a:endParaRPr lang="en-US" sz="2300" dirty="0">
              <a:solidFill>
                <a:srgbClr val="000000"/>
              </a:solidFill>
              <a:latin typeface="Times New Roman"/>
              <a:cs typeface="Times New Roman"/>
            </a:endParaRPr>
          </a:p>
        </p:txBody>
      </p:sp>
      <p:sp>
        <p:nvSpPr>
          <p:cNvPr id="14" name="TextBox 14"/>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pic>
        <p:nvPicPr>
          <p:cNvPr id="15" name="Online Media 14" title="Who was Josiah Henson? YouTube">
            <a:hlinkClick r:id="" action="ppaction://media"/>
            <a:extLst>
              <a:ext uri="{FF2B5EF4-FFF2-40B4-BE49-F238E27FC236}">
                <a16:creationId xmlns:a16="http://schemas.microsoft.com/office/drawing/2014/main" id="{C33C4D97-36E1-D4F4-341C-4DE2CD78791C}"/>
              </a:ext>
            </a:extLst>
          </p:cNvPr>
          <p:cNvPicPr>
            <a:picLocks noRot="1" noChangeAspect="1"/>
          </p:cNvPicPr>
          <p:nvPr>
            <a:videoFile r:link="rId1"/>
          </p:nvPr>
        </p:nvPicPr>
        <p:blipFill>
          <a:blip r:embed="rId7"/>
          <a:stretch>
            <a:fillRect/>
          </a:stretch>
        </p:blipFill>
        <p:spPr>
          <a:xfrm>
            <a:off x="52615" y="3291114"/>
            <a:ext cx="7895771" cy="44069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rot="-5400000">
            <a:off x="1304026" y="514922"/>
            <a:ext cx="8706504" cy="9257156"/>
            <a:chOff x="0" y="0"/>
            <a:chExt cx="2983491" cy="3172185"/>
          </a:xfrm>
        </p:grpSpPr>
        <p:sp>
          <p:nvSpPr>
            <p:cNvPr id="4" name="Freeform 4"/>
            <p:cNvSpPr/>
            <p:nvPr/>
          </p:nvSpPr>
          <p:spPr>
            <a:xfrm>
              <a:off x="0" y="0"/>
              <a:ext cx="2983491" cy="3172184"/>
            </a:xfrm>
            <a:custGeom>
              <a:avLst/>
              <a:gdLst/>
              <a:ahLst/>
              <a:cxnLst/>
              <a:rect l="l" t="t" r="r" b="b"/>
              <a:pathLst>
                <a:path w="2983491" h="3172184">
                  <a:moveTo>
                    <a:pt x="6224" y="0"/>
                  </a:moveTo>
                  <a:lnTo>
                    <a:pt x="2977266" y="0"/>
                  </a:lnTo>
                  <a:cubicBezTo>
                    <a:pt x="2978917" y="0"/>
                    <a:pt x="2980500" y="656"/>
                    <a:pt x="2981668" y="1823"/>
                  </a:cubicBezTo>
                  <a:cubicBezTo>
                    <a:pt x="2982835" y="2990"/>
                    <a:pt x="2983491" y="4574"/>
                    <a:pt x="2983491" y="6224"/>
                  </a:cubicBezTo>
                  <a:lnTo>
                    <a:pt x="2983491" y="3165960"/>
                  </a:lnTo>
                  <a:cubicBezTo>
                    <a:pt x="2983491" y="3169398"/>
                    <a:pt x="2980704" y="3172184"/>
                    <a:pt x="2977266" y="3172184"/>
                  </a:cubicBezTo>
                  <a:lnTo>
                    <a:pt x="6224" y="3172184"/>
                  </a:lnTo>
                  <a:cubicBezTo>
                    <a:pt x="4574" y="3172184"/>
                    <a:pt x="2990" y="3171529"/>
                    <a:pt x="1823" y="3170361"/>
                  </a:cubicBezTo>
                  <a:cubicBezTo>
                    <a:pt x="656" y="3169194"/>
                    <a:pt x="0" y="3167611"/>
                    <a:pt x="0" y="3165960"/>
                  </a:cubicBezTo>
                  <a:lnTo>
                    <a:pt x="0" y="6224"/>
                  </a:lnTo>
                  <a:cubicBezTo>
                    <a:pt x="0" y="4574"/>
                    <a:pt x="656" y="2990"/>
                    <a:pt x="1823" y="1823"/>
                  </a:cubicBezTo>
                  <a:cubicBezTo>
                    <a:pt x="2990" y="656"/>
                    <a:pt x="4574" y="0"/>
                    <a:pt x="6224" y="0"/>
                  </a:cubicBezTo>
                  <a:close/>
                </a:path>
              </a:pathLst>
            </a:custGeom>
            <a:solidFill>
              <a:srgbClr val="F5F4F2"/>
            </a:solidFill>
            <a:ln w="9525">
              <a:solidFill>
                <a:srgbClr val="474747"/>
              </a:solidFill>
            </a:ln>
          </p:spPr>
        </p:sp>
        <p:sp>
          <p:nvSpPr>
            <p:cNvPr id="5" name="TextBox 5"/>
            <p:cNvSpPr txBox="1"/>
            <p:nvPr/>
          </p:nvSpPr>
          <p:spPr>
            <a:xfrm>
              <a:off x="0" y="-19050"/>
              <a:ext cx="812800" cy="831850"/>
            </a:xfrm>
            <a:prstGeom prst="rect">
              <a:avLst/>
            </a:prstGeom>
          </p:spPr>
          <p:txBody>
            <a:bodyPr lIns="26060" tIns="26060" rIns="26060" bIns="26060" rtlCol="0" anchor="ctr"/>
            <a:lstStyle/>
            <a:p>
              <a:pPr marL="0" lvl="0" indent="0" algn="ctr">
                <a:lnSpc>
                  <a:spcPts val="1288"/>
                </a:lnSpc>
                <a:spcBef>
                  <a:spcPct val="0"/>
                </a:spcBef>
              </a:pPr>
              <a:endParaRPr/>
            </a:p>
          </p:txBody>
        </p:sp>
      </p:grpSp>
      <p:grpSp>
        <p:nvGrpSpPr>
          <p:cNvPr id="6" name="Group 6"/>
          <p:cNvGrpSpPr>
            <a:grpSpLocks noChangeAspect="1"/>
          </p:cNvGrpSpPr>
          <p:nvPr/>
        </p:nvGrpSpPr>
        <p:grpSpPr>
          <a:xfrm>
            <a:off x="10730195" y="790248"/>
            <a:ext cx="6233830" cy="8706504"/>
            <a:chOff x="0" y="0"/>
            <a:chExt cx="8122920" cy="11344910"/>
          </a:xfrm>
        </p:grpSpPr>
        <p:sp>
          <p:nvSpPr>
            <p:cNvPr id="7" name="Freeform 7"/>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4"/>
              <a:stretch>
                <a:fillRect l="-1958"/>
              </a:stretch>
            </a:blipFill>
          </p:spPr>
        </p:sp>
        <p:sp>
          <p:nvSpPr>
            <p:cNvPr id="8" name="Freeform 8"/>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5"/>
              <a:stretch>
                <a:fillRect l="-122666" r="-63558"/>
              </a:stretch>
            </a:blipFill>
          </p:spPr>
        </p:sp>
        <p:sp>
          <p:nvSpPr>
            <p:cNvPr id="9" name="Freeform 9"/>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6"/>
              <a:stretch>
                <a:fillRect t="-133852" b="-133852"/>
              </a:stretch>
            </a:blipFill>
          </p:spPr>
        </p:sp>
        <p:sp>
          <p:nvSpPr>
            <p:cNvPr id="10" name="Freeform 10"/>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7"/>
              <a:stretch>
                <a:fillRect l="-26" r="-26"/>
              </a:stretch>
            </a:blipFill>
          </p:spPr>
        </p:sp>
      </p:grpSp>
      <p:sp>
        <p:nvSpPr>
          <p:cNvPr id="11" name="TextBox 11"/>
          <p:cNvSpPr txBox="1"/>
          <p:nvPr/>
        </p:nvSpPr>
        <p:spPr>
          <a:xfrm>
            <a:off x="1940297" y="1114425"/>
            <a:ext cx="6990590" cy="1905635"/>
          </a:xfrm>
          <a:prstGeom prst="rect">
            <a:avLst/>
          </a:prstGeom>
        </p:spPr>
        <p:txBody>
          <a:bodyPr lIns="0" tIns="0" rIns="0" bIns="0" rtlCol="0" anchor="t">
            <a:spAutoFit/>
          </a:bodyPr>
          <a:lstStyle/>
          <a:p>
            <a:pPr marL="0" lvl="0" indent="0">
              <a:lnSpc>
                <a:spcPts val="7419"/>
              </a:lnSpc>
              <a:spcBef>
                <a:spcPct val="0"/>
              </a:spcBef>
            </a:pPr>
            <a:r>
              <a:rPr lang="en-US" sz="6999">
                <a:solidFill>
                  <a:srgbClr val="C9B9A1"/>
                </a:solidFill>
                <a:latin typeface="Montserrat Heavy"/>
              </a:rPr>
              <a:t>Aunt 'Betsy' Robinson</a:t>
            </a:r>
          </a:p>
        </p:txBody>
      </p:sp>
      <p:sp>
        <p:nvSpPr>
          <p:cNvPr id="12" name="TextBox 12"/>
          <p:cNvSpPr txBox="1"/>
          <p:nvPr/>
        </p:nvSpPr>
        <p:spPr>
          <a:xfrm>
            <a:off x="1669586" y="3155406"/>
            <a:ext cx="7975384" cy="5711692"/>
          </a:xfrm>
          <a:prstGeom prst="rect">
            <a:avLst/>
          </a:prstGeom>
        </p:spPr>
        <p:txBody>
          <a:bodyPr lIns="0" tIns="0" rIns="0" bIns="0" rtlCol="0" anchor="t">
            <a:spAutoFit/>
          </a:bodyPr>
          <a:lstStyle/>
          <a:p>
            <a:pPr marL="496570" lvl="1" indent="-248285">
              <a:lnSpc>
                <a:spcPts val="3220"/>
              </a:lnSpc>
              <a:buFont typeface="Arial"/>
              <a:buChar char="•"/>
            </a:pPr>
            <a:r>
              <a:rPr lang="en-US" sz="2300" dirty="0">
                <a:solidFill>
                  <a:srgbClr val="000000"/>
                </a:solidFill>
                <a:latin typeface="Times New Roman"/>
              </a:rPr>
              <a:t>Once a slave along with her mother, father, and 6 siblings at a plantation in Virginia</a:t>
            </a:r>
            <a:endParaRPr lang="en-US" sz="2300" dirty="0">
              <a:solidFill>
                <a:srgbClr val="000000"/>
              </a:solidFill>
              <a:latin typeface="Times New Roman"/>
              <a:cs typeface="Times New Roman"/>
            </a:endParaRPr>
          </a:p>
          <a:p>
            <a:pPr marL="496570" lvl="1" indent="-248285">
              <a:lnSpc>
                <a:spcPts val="3220"/>
              </a:lnSpc>
              <a:buFont typeface="Arial"/>
              <a:buChar char="•"/>
            </a:pPr>
            <a:r>
              <a:rPr lang="en-US" sz="2300" dirty="0">
                <a:solidFill>
                  <a:srgbClr val="000000"/>
                </a:solidFill>
                <a:latin typeface="Times New Roman"/>
              </a:rPr>
              <a:t>Came to Fort Erie at or around 1837 as a slavery refugee </a:t>
            </a:r>
            <a:endParaRPr lang="en-US" sz="2300" dirty="0">
              <a:solidFill>
                <a:srgbClr val="000000"/>
              </a:solidFill>
              <a:latin typeface="Times New Roman"/>
              <a:cs typeface="Times New Roman"/>
            </a:endParaRPr>
          </a:p>
          <a:p>
            <a:pPr marL="496570" lvl="1" indent="-248285">
              <a:lnSpc>
                <a:spcPts val="3220"/>
              </a:lnSpc>
              <a:buFont typeface="Arial"/>
              <a:buChar char="•"/>
            </a:pPr>
            <a:r>
              <a:rPr lang="en-US" sz="2300" dirty="0">
                <a:solidFill>
                  <a:srgbClr val="000000"/>
                </a:solidFill>
                <a:latin typeface="Times New Roman"/>
              </a:rPr>
              <a:t>Formally Betsy Robinson, however well known as Aunt Betsy, settled at what was formally Nigger Hill (now Lavinia Street in Fort Erie)</a:t>
            </a:r>
            <a:endParaRPr lang="en-US" sz="2300" dirty="0">
              <a:solidFill>
                <a:srgbClr val="000000"/>
              </a:solidFill>
              <a:latin typeface="Times New Roman"/>
              <a:cs typeface="Times New Roman"/>
            </a:endParaRPr>
          </a:p>
          <a:p>
            <a:pPr marL="496570" lvl="1" indent="-248285">
              <a:lnSpc>
                <a:spcPts val="3220"/>
              </a:lnSpc>
              <a:buFont typeface="Arial"/>
              <a:buChar char="•"/>
            </a:pPr>
            <a:r>
              <a:rPr lang="en-US" sz="2300" dirty="0">
                <a:solidFill>
                  <a:srgbClr val="000000"/>
                </a:solidFill>
                <a:latin typeface="Times New Roman"/>
              </a:rPr>
              <a:t>While Aunt Betsy was not known for reformative efforts, she was one of the longest freed slave residents of Fort Erie, recounting how many of those freed moved up on and out of Fort Erie.</a:t>
            </a:r>
            <a:endParaRPr lang="en-US" sz="2300" dirty="0">
              <a:solidFill>
                <a:srgbClr val="000000"/>
              </a:solidFill>
              <a:latin typeface="Times New Roman"/>
              <a:cs typeface="Times New Roman"/>
            </a:endParaRPr>
          </a:p>
          <a:p>
            <a:pPr marL="496570" lvl="1" indent="-248285">
              <a:lnSpc>
                <a:spcPts val="3220"/>
              </a:lnSpc>
              <a:spcBef>
                <a:spcPct val="0"/>
              </a:spcBef>
              <a:buFont typeface="Arial"/>
              <a:buChar char="•"/>
            </a:pPr>
            <a:r>
              <a:rPr lang="en-US" sz="2300" dirty="0">
                <a:solidFill>
                  <a:srgbClr val="000000"/>
                </a:solidFill>
                <a:latin typeface="Times New Roman"/>
              </a:rPr>
              <a:t>Aunt Betsy's story unlike many others, details that on her journey to freedom she witnessed a shift in the South. There were more good white people, who would help the slaves escape to freedom</a:t>
            </a:r>
            <a:endParaRPr lang="en-US" sz="2300" dirty="0">
              <a:solidFill>
                <a:srgbClr val="000000"/>
              </a:solidFill>
              <a:latin typeface="Times New Roman"/>
              <a:cs typeface="Times New Roman"/>
            </a:endParaRPr>
          </a:p>
        </p:txBody>
      </p:sp>
      <p:sp>
        <p:nvSpPr>
          <p:cNvPr id="13" name="TextBox 13"/>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3" name="Group 3"/>
          <p:cNvGrpSpPr>
            <a:grpSpLocks noChangeAspect="1"/>
          </p:cNvGrpSpPr>
          <p:nvPr/>
        </p:nvGrpSpPr>
        <p:grpSpPr>
          <a:xfrm rot="-5400000">
            <a:off x="1414179" y="896949"/>
            <a:ext cx="5998481" cy="8377804"/>
            <a:chOff x="0" y="0"/>
            <a:chExt cx="8122920" cy="11344910"/>
          </a:xfrm>
        </p:grpSpPr>
        <p:sp>
          <p:nvSpPr>
            <p:cNvPr id="4" name="Freeform 4"/>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solidFill>
              <a:srgbClr val="000000">
                <a:alpha val="0"/>
              </a:srgbClr>
            </a:solidFill>
            <a:ln w="12700">
              <a:solidFill>
                <a:srgbClr val="000000"/>
              </a:solidFill>
            </a:ln>
          </p:spPr>
        </p:sp>
        <p:sp>
          <p:nvSpPr>
            <p:cNvPr id="5" name="Freeform 5"/>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5"/>
              <a:stretch>
                <a:fillRect l="-121667" r="-64557"/>
              </a:stretch>
            </a:blipFill>
          </p:spPr>
        </p:sp>
        <p:sp>
          <p:nvSpPr>
            <p:cNvPr id="6" name="Freeform 6"/>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6"/>
              <a:stretch>
                <a:fillRect t="-133852" b="-133852"/>
              </a:stretch>
            </a:blipFill>
          </p:spPr>
        </p:sp>
        <p:sp>
          <p:nvSpPr>
            <p:cNvPr id="7" name="Freeform 7"/>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7"/>
              <a:stretch>
                <a:fillRect l="-26" r="-26"/>
              </a:stretch>
            </a:blipFill>
          </p:spPr>
        </p:sp>
      </p:grpSp>
      <p:grpSp>
        <p:nvGrpSpPr>
          <p:cNvPr id="8" name="Group 8"/>
          <p:cNvGrpSpPr/>
          <p:nvPr/>
        </p:nvGrpSpPr>
        <p:grpSpPr>
          <a:xfrm rot="-5400000">
            <a:off x="9114309" y="514922"/>
            <a:ext cx="8706504" cy="9257156"/>
            <a:chOff x="0" y="0"/>
            <a:chExt cx="2983491" cy="3172185"/>
          </a:xfrm>
        </p:grpSpPr>
        <p:sp>
          <p:nvSpPr>
            <p:cNvPr id="9" name="Freeform 9"/>
            <p:cNvSpPr/>
            <p:nvPr/>
          </p:nvSpPr>
          <p:spPr>
            <a:xfrm>
              <a:off x="0" y="0"/>
              <a:ext cx="2983491" cy="3172184"/>
            </a:xfrm>
            <a:custGeom>
              <a:avLst/>
              <a:gdLst/>
              <a:ahLst/>
              <a:cxnLst/>
              <a:rect l="l" t="t" r="r" b="b"/>
              <a:pathLst>
                <a:path w="2983491" h="3172184">
                  <a:moveTo>
                    <a:pt x="6224" y="0"/>
                  </a:moveTo>
                  <a:lnTo>
                    <a:pt x="2977266" y="0"/>
                  </a:lnTo>
                  <a:cubicBezTo>
                    <a:pt x="2978917" y="0"/>
                    <a:pt x="2980500" y="656"/>
                    <a:pt x="2981668" y="1823"/>
                  </a:cubicBezTo>
                  <a:cubicBezTo>
                    <a:pt x="2982835" y="2990"/>
                    <a:pt x="2983491" y="4574"/>
                    <a:pt x="2983491" y="6224"/>
                  </a:cubicBezTo>
                  <a:lnTo>
                    <a:pt x="2983491" y="3165960"/>
                  </a:lnTo>
                  <a:cubicBezTo>
                    <a:pt x="2983491" y="3169398"/>
                    <a:pt x="2980704" y="3172184"/>
                    <a:pt x="2977266" y="3172184"/>
                  </a:cubicBezTo>
                  <a:lnTo>
                    <a:pt x="6224" y="3172184"/>
                  </a:lnTo>
                  <a:cubicBezTo>
                    <a:pt x="4574" y="3172184"/>
                    <a:pt x="2990" y="3171529"/>
                    <a:pt x="1823" y="3170361"/>
                  </a:cubicBezTo>
                  <a:cubicBezTo>
                    <a:pt x="656" y="3169194"/>
                    <a:pt x="0" y="3167611"/>
                    <a:pt x="0" y="3165960"/>
                  </a:cubicBezTo>
                  <a:lnTo>
                    <a:pt x="0" y="6224"/>
                  </a:lnTo>
                  <a:cubicBezTo>
                    <a:pt x="0" y="4574"/>
                    <a:pt x="656" y="2990"/>
                    <a:pt x="1823" y="1823"/>
                  </a:cubicBezTo>
                  <a:cubicBezTo>
                    <a:pt x="2990" y="656"/>
                    <a:pt x="4574" y="0"/>
                    <a:pt x="6224" y="0"/>
                  </a:cubicBezTo>
                  <a:close/>
                </a:path>
              </a:pathLst>
            </a:custGeom>
            <a:solidFill>
              <a:srgbClr val="F5F4F2"/>
            </a:solidFill>
            <a:ln w="9525">
              <a:solidFill>
                <a:srgbClr val="474747"/>
              </a:solidFill>
            </a:ln>
          </p:spPr>
        </p:sp>
        <p:sp>
          <p:nvSpPr>
            <p:cNvPr id="10" name="TextBox 10"/>
            <p:cNvSpPr txBox="1"/>
            <p:nvPr/>
          </p:nvSpPr>
          <p:spPr>
            <a:xfrm>
              <a:off x="0" y="-19050"/>
              <a:ext cx="812800" cy="831850"/>
            </a:xfrm>
            <a:prstGeom prst="rect">
              <a:avLst/>
            </a:prstGeom>
          </p:spPr>
          <p:txBody>
            <a:bodyPr lIns="26060" tIns="26060" rIns="26060" bIns="26060" rtlCol="0" anchor="ctr"/>
            <a:lstStyle/>
            <a:p>
              <a:pPr marL="0" lvl="0" indent="0" algn="ctr">
                <a:lnSpc>
                  <a:spcPts val="1288"/>
                </a:lnSpc>
                <a:spcBef>
                  <a:spcPct val="0"/>
                </a:spcBef>
              </a:pPr>
              <a:endParaRPr/>
            </a:p>
          </p:txBody>
        </p:sp>
      </p:grpSp>
      <p:sp>
        <p:nvSpPr>
          <p:cNvPr id="11" name="TextBox 11"/>
          <p:cNvSpPr txBox="1"/>
          <p:nvPr/>
        </p:nvSpPr>
        <p:spPr>
          <a:xfrm>
            <a:off x="9640380" y="1114425"/>
            <a:ext cx="6990590" cy="972185"/>
          </a:xfrm>
          <a:prstGeom prst="rect">
            <a:avLst/>
          </a:prstGeom>
        </p:spPr>
        <p:txBody>
          <a:bodyPr lIns="0" tIns="0" rIns="0" bIns="0" rtlCol="0" anchor="t">
            <a:spAutoFit/>
          </a:bodyPr>
          <a:lstStyle/>
          <a:p>
            <a:pPr marL="0" lvl="0" indent="0">
              <a:lnSpc>
                <a:spcPts val="7419"/>
              </a:lnSpc>
              <a:spcBef>
                <a:spcPct val="0"/>
              </a:spcBef>
            </a:pPr>
            <a:r>
              <a:rPr lang="en-US" sz="6999">
                <a:solidFill>
                  <a:srgbClr val="C9B9A1"/>
                </a:solidFill>
                <a:latin typeface="Montserrat Heavy"/>
              </a:rPr>
              <a:t>Burr Plato</a:t>
            </a:r>
          </a:p>
        </p:txBody>
      </p:sp>
      <p:sp>
        <p:nvSpPr>
          <p:cNvPr id="12" name="TextBox 12"/>
          <p:cNvSpPr txBox="1"/>
          <p:nvPr/>
        </p:nvSpPr>
        <p:spPr>
          <a:xfrm>
            <a:off x="9640380" y="2592526"/>
            <a:ext cx="7433962" cy="4437380"/>
          </a:xfrm>
          <a:prstGeom prst="rect">
            <a:avLst/>
          </a:prstGeom>
        </p:spPr>
        <p:txBody>
          <a:bodyPr lIns="0" tIns="0" rIns="0" bIns="0" rtlCol="0" anchor="t">
            <a:spAutoFit/>
          </a:bodyPr>
          <a:lstStyle/>
          <a:p>
            <a:pPr marL="495935" lvl="1" indent="-247650">
              <a:lnSpc>
                <a:spcPts val="3219"/>
              </a:lnSpc>
              <a:buFont typeface="Arial"/>
              <a:buChar char="•"/>
            </a:pPr>
            <a:r>
              <a:rPr lang="en-US" sz="2250" dirty="0">
                <a:solidFill>
                  <a:srgbClr val="000000"/>
                </a:solidFill>
                <a:latin typeface="Times New Roman"/>
              </a:rPr>
              <a:t>Was born into slavery in West Virginia in 1833</a:t>
            </a:r>
            <a:endParaRPr lang="en-US" sz="2250" dirty="0">
              <a:solidFill>
                <a:srgbClr val="000000"/>
              </a:solidFill>
              <a:latin typeface="Times New Roman"/>
              <a:cs typeface="Times New Roman"/>
            </a:endParaRPr>
          </a:p>
          <a:p>
            <a:pPr marL="495935" lvl="1" indent="-247650">
              <a:lnSpc>
                <a:spcPts val="3219"/>
              </a:lnSpc>
              <a:buFont typeface="Arial"/>
              <a:buChar char="•"/>
            </a:pPr>
            <a:r>
              <a:rPr lang="en-US" sz="2250" dirty="0">
                <a:solidFill>
                  <a:srgbClr val="000000"/>
                </a:solidFill>
                <a:latin typeface="Times New Roman"/>
              </a:rPr>
              <a:t>He swam across the Niagara River from Buffalo into Fort Erie when he was just 23 years old</a:t>
            </a:r>
            <a:endParaRPr lang="en-US" sz="2250" dirty="0">
              <a:solidFill>
                <a:srgbClr val="000000"/>
              </a:solidFill>
              <a:latin typeface="Times New Roman"/>
              <a:cs typeface="Times New Roman"/>
            </a:endParaRPr>
          </a:p>
          <a:p>
            <a:pPr marL="495935" lvl="1" indent="-247650">
              <a:lnSpc>
                <a:spcPts val="3219"/>
              </a:lnSpc>
              <a:buFont typeface="Arial"/>
              <a:buChar char="•"/>
            </a:pPr>
            <a:r>
              <a:rPr lang="en-US" sz="2250" dirty="0">
                <a:solidFill>
                  <a:srgbClr val="000000"/>
                </a:solidFill>
                <a:latin typeface="Times New Roman"/>
              </a:rPr>
              <a:t>Having no education he worked as a farm hand, while learning how to read and write</a:t>
            </a:r>
            <a:endParaRPr lang="en-US" sz="2250" dirty="0">
              <a:solidFill>
                <a:srgbClr val="000000"/>
              </a:solidFill>
              <a:latin typeface="Times New Roman"/>
              <a:cs typeface="Times New Roman"/>
            </a:endParaRPr>
          </a:p>
          <a:p>
            <a:pPr marL="495935" lvl="1" indent="-247650">
              <a:lnSpc>
                <a:spcPts val="3219"/>
              </a:lnSpc>
              <a:buFont typeface="Arial"/>
              <a:buChar char="•"/>
            </a:pPr>
            <a:r>
              <a:rPr lang="en-US" sz="2250" dirty="0">
                <a:solidFill>
                  <a:srgbClr val="000000"/>
                </a:solidFill>
                <a:latin typeface="Times New Roman"/>
              </a:rPr>
              <a:t>After honing his skills, Plato became an entrepreneur, opening his own  horse and carriage business.</a:t>
            </a:r>
            <a:endParaRPr lang="en-US" sz="2250" dirty="0">
              <a:solidFill>
                <a:srgbClr val="000000"/>
              </a:solidFill>
              <a:latin typeface="Times New Roman"/>
              <a:cs typeface="Times New Roman"/>
            </a:endParaRPr>
          </a:p>
          <a:p>
            <a:pPr marL="495935" lvl="1" indent="-247650">
              <a:lnSpc>
                <a:spcPts val="3219"/>
              </a:lnSpc>
              <a:buFont typeface="Arial"/>
              <a:buChar char="•"/>
            </a:pPr>
            <a:r>
              <a:rPr lang="en-US" sz="2250" dirty="0">
                <a:solidFill>
                  <a:srgbClr val="000000"/>
                </a:solidFill>
                <a:latin typeface="Times New Roman"/>
              </a:rPr>
              <a:t>Plato did not stop there, he then ran for city council in Niagara Falls in 1886... and won.</a:t>
            </a:r>
            <a:endParaRPr lang="en-US" sz="2250" dirty="0">
              <a:solidFill>
                <a:srgbClr val="000000"/>
              </a:solidFill>
              <a:latin typeface="Times New Roman"/>
              <a:cs typeface="Times New Roman"/>
            </a:endParaRPr>
          </a:p>
          <a:p>
            <a:pPr marL="495935" lvl="1" indent="-247650" algn="l">
              <a:lnSpc>
                <a:spcPts val="3219"/>
              </a:lnSpc>
              <a:spcBef>
                <a:spcPct val="0"/>
              </a:spcBef>
              <a:buFont typeface="Arial"/>
              <a:buChar char="•"/>
            </a:pPr>
            <a:r>
              <a:rPr lang="en-US" sz="2250" dirty="0">
                <a:solidFill>
                  <a:srgbClr val="000000"/>
                </a:solidFill>
                <a:latin typeface="Times New Roman"/>
              </a:rPr>
              <a:t>Plato was one of the first black people elected to office and Canada, holding his position until 1901</a:t>
            </a:r>
            <a:endParaRPr lang="en-US" sz="2250" dirty="0">
              <a:solidFill>
                <a:srgbClr val="000000"/>
              </a:solidFill>
              <a:latin typeface="Times New Roman"/>
              <a:cs typeface="Times New Roman"/>
            </a:endParaRPr>
          </a:p>
        </p:txBody>
      </p:sp>
      <p:sp>
        <p:nvSpPr>
          <p:cNvPr id="14" name="TextBox 14"/>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pic>
        <p:nvPicPr>
          <p:cNvPr id="16" name="Online Media 15" title="History@Home: Burr Plato">
            <a:hlinkClick r:id="" action="ppaction://media"/>
            <a:extLst>
              <a:ext uri="{FF2B5EF4-FFF2-40B4-BE49-F238E27FC236}">
                <a16:creationId xmlns:a16="http://schemas.microsoft.com/office/drawing/2014/main" id="{0A2912E2-F772-14B9-8FE7-65F4F2635895}"/>
              </a:ext>
            </a:extLst>
          </p:cNvPr>
          <p:cNvPicPr>
            <a:picLocks noRot="1" noChangeAspect="1"/>
          </p:cNvPicPr>
          <p:nvPr>
            <a:videoFile r:link="rId1"/>
          </p:nvPr>
        </p:nvPicPr>
        <p:blipFill>
          <a:blip r:embed="rId8"/>
          <a:stretch>
            <a:fillRect/>
          </a:stretch>
        </p:blipFill>
        <p:spPr>
          <a:xfrm>
            <a:off x="240393" y="3423557"/>
            <a:ext cx="8352971" cy="4648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3" name="Group 3"/>
          <p:cNvGrpSpPr/>
          <p:nvPr/>
        </p:nvGrpSpPr>
        <p:grpSpPr>
          <a:xfrm rot="-5400000">
            <a:off x="1996398" y="-1523454"/>
            <a:ext cx="5991879" cy="9257156"/>
            <a:chOff x="0" y="0"/>
            <a:chExt cx="2053260" cy="3172185"/>
          </a:xfrm>
        </p:grpSpPr>
        <p:sp>
          <p:nvSpPr>
            <p:cNvPr id="4" name="Freeform 4"/>
            <p:cNvSpPr/>
            <p:nvPr/>
          </p:nvSpPr>
          <p:spPr>
            <a:xfrm>
              <a:off x="0" y="0"/>
              <a:ext cx="2053260" cy="3172184"/>
            </a:xfrm>
            <a:custGeom>
              <a:avLst/>
              <a:gdLst/>
              <a:ahLst/>
              <a:cxnLst/>
              <a:rect l="l" t="t" r="r" b="b"/>
              <a:pathLst>
                <a:path w="2053260" h="3172184">
                  <a:moveTo>
                    <a:pt x="9044" y="0"/>
                  </a:moveTo>
                  <a:lnTo>
                    <a:pt x="2044216" y="0"/>
                  </a:lnTo>
                  <a:cubicBezTo>
                    <a:pt x="2046614" y="0"/>
                    <a:pt x="2048915" y="953"/>
                    <a:pt x="2050611" y="2649"/>
                  </a:cubicBezTo>
                  <a:cubicBezTo>
                    <a:pt x="2052307" y="4345"/>
                    <a:pt x="2053260" y="6646"/>
                    <a:pt x="2053260" y="9044"/>
                  </a:cubicBezTo>
                  <a:lnTo>
                    <a:pt x="2053260" y="3163140"/>
                  </a:lnTo>
                  <a:cubicBezTo>
                    <a:pt x="2053260" y="3165539"/>
                    <a:pt x="2052307" y="3167839"/>
                    <a:pt x="2050611" y="3169535"/>
                  </a:cubicBezTo>
                  <a:cubicBezTo>
                    <a:pt x="2048915" y="3171232"/>
                    <a:pt x="2046614" y="3172184"/>
                    <a:pt x="2044216" y="3172184"/>
                  </a:cubicBezTo>
                  <a:lnTo>
                    <a:pt x="9044" y="3172184"/>
                  </a:lnTo>
                  <a:cubicBezTo>
                    <a:pt x="6646" y="3172184"/>
                    <a:pt x="4345" y="3171232"/>
                    <a:pt x="2649" y="3169535"/>
                  </a:cubicBezTo>
                  <a:cubicBezTo>
                    <a:pt x="953" y="3167839"/>
                    <a:pt x="0" y="3165539"/>
                    <a:pt x="0" y="3163140"/>
                  </a:cubicBezTo>
                  <a:lnTo>
                    <a:pt x="0" y="9044"/>
                  </a:lnTo>
                  <a:cubicBezTo>
                    <a:pt x="0" y="6646"/>
                    <a:pt x="953" y="4345"/>
                    <a:pt x="2649" y="2649"/>
                  </a:cubicBezTo>
                  <a:cubicBezTo>
                    <a:pt x="4345" y="953"/>
                    <a:pt x="6646" y="0"/>
                    <a:pt x="9044" y="0"/>
                  </a:cubicBezTo>
                  <a:close/>
                </a:path>
              </a:pathLst>
            </a:custGeom>
            <a:solidFill>
              <a:srgbClr val="F5F4F2"/>
            </a:solidFill>
            <a:ln w="9525">
              <a:solidFill>
                <a:srgbClr val="474747"/>
              </a:solidFill>
            </a:ln>
          </p:spPr>
        </p:sp>
        <p:sp>
          <p:nvSpPr>
            <p:cNvPr id="5" name="TextBox 5"/>
            <p:cNvSpPr txBox="1"/>
            <p:nvPr/>
          </p:nvSpPr>
          <p:spPr>
            <a:xfrm>
              <a:off x="0" y="-19050"/>
              <a:ext cx="812800" cy="831850"/>
            </a:xfrm>
            <a:prstGeom prst="rect">
              <a:avLst/>
            </a:prstGeom>
          </p:spPr>
          <p:txBody>
            <a:bodyPr lIns="26060" tIns="26060" rIns="26060" bIns="26060" rtlCol="0" anchor="ctr"/>
            <a:lstStyle/>
            <a:p>
              <a:pPr marL="0" lvl="0" indent="0" algn="ctr">
                <a:lnSpc>
                  <a:spcPts val="1288"/>
                </a:lnSpc>
                <a:spcBef>
                  <a:spcPct val="0"/>
                </a:spcBef>
              </a:pPr>
              <a:endParaRPr/>
            </a:p>
          </p:txBody>
        </p:sp>
      </p:grpSp>
      <p:grpSp>
        <p:nvGrpSpPr>
          <p:cNvPr id="6" name="Group 6"/>
          <p:cNvGrpSpPr>
            <a:grpSpLocks noChangeAspect="1"/>
          </p:cNvGrpSpPr>
          <p:nvPr/>
        </p:nvGrpSpPr>
        <p:grpSpPr>
          <a:xfrm>
            <a:off x="11237061" y="790248"/>
            <a:ext cx="6233830" cy="8706504"/>
            <a:chOff x="0" y="0"/>
            <a:chExt cx="8122920" cy="11344910"/>
          </a:xfrm>
        </p:grpSpPr>
        <p:sp>
          <p:nvSpPr>
            <p:cNvPr id="7" name="Freeform 7">
              <a:hlinkClick r:id="rId5" tooltip="https://www.youtube.com/watch?v=yZfUU25woC4"/>
            </p:cNvPr>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6"/>
              <a:stretch>
                <a:fillRect l="-77117" r="-77117"/>
              </a:stretch>
            </a:blipFill>
          </p:spPr>
        </p:sp>
        <p:sp>
          <p:nvSpPr>
            <p:cNvPr id="8" name="Freeform 8">
              <a:hlinkClick r:id="rId5" tooltip="https://www.youtube.com/watch?v=yZfUU25woC4"/>
            </p:cNvPr>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6"/>
              <a:stretch>
                <a:fillRect l="-122666" r="-63558"/>
              </a:stretch>
            </a:blipFill>
          </p:spPr>
        </p:sp>
        <p:sp>
          <p:nvSpPr>
            <p:cNvPr id="9" name="Freeform 9">
              <a:hlinkClick r:id="rId5" tooltip="https://www.youtube.com/watch?v=yZfUU25woC4"/>
            </p:cNvPr>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7"/>
              <a:stretch>
                <a:fillRect t="-133852" b="-133852"/>
              </a:stretch>
            </a:blipFill>
          </p:spPr>
        </p:sp>
        <p:sp>
          <p:nvSpPr>
            <p:cNvPr id="10" name="Freeform 10">
              <a:hlinkClick r:id="rId5" tooltip="https://www.youtube.com/watch?v=yZfUU25woC4"/>
            </p:cNvPr>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8"/>
              <a:stretch>
                <a:fillRect l="-26" r="-26"/>
              </a:stretch>
            </a:blipFill>
          </p:spPr>
        </p:sp>
      </p:grpSp>
      <p:sp>
        <p:nvSpPr>
          <p:cNvPr id="11" name="TextBox 11"/>
          <p:cNvSpPr txBox="1"/>
          <p:nvPr/>
        </p:nvSpPr>
        <p:spPr>
          <a:xfrm>
            <a:off x="1275356" y="1866777"/>
            <a:ext cx="7433962" cy="2837180"/>
          </a:xfrm>
          <a:prstGeom prst="rect">
            <a:avLst/>
          </a:prstGeom>
        </p:spPr>
        <p:txBody>
          <a:bodyPr lIns="0" tIns="0" rIns="0" bIns="0" rtlCol="0" anchor="t">
            <a:spAutoFit/>
          </a:bodyPr>
          <a:lstStyle/>
          <a:p>
            <a:pPr marL="496570" lvl="1" indent="-248285">
              <a:lnSpc>
                <a:spcPts val="3220"/>
              </a:lnSpc>
              <a:buFont typeface="Arial"/>
              <a:buChar char="•"/>
            </a:pPr>
            <a:r>
              <a:rPr lang="en-US" sz="2300" dirty="0">
                <a:solidFill>
                  <a:srgbClr val="000000"/>
                </a:solidFill>
                <a:latin typeface="Times New Roman"/>
              </a:rPr>
              <a:t>A fearless revolutionary, Harriet Tubman single handedly led hundreds to freedom.</a:t>
            </a:r>
            <a:endParaRPr lang="en-US"/>
          </a:p>
          <a:p>
            <a:pPr>
              <a:lnSpc>
                <a:spcPts val="3220"/>
              </a:lnSpc>
            </a:pPr>
            <a:endParaRPr lang="en-US" sz="2300">
              <a:solidFill>
                <a:srgbClr val="000000"/>
              </a:solidFill>
              <a:latin typeface="Times New Roman"/>
            </a:endParaRPr>
          </a:p>
          <a:p>
            <a:pPr marL="496570" lvl="1" indent="-248285">
              <a:lnSpc>
                <a:spcPts val="3220"/>
              </a:lnSpc>
              <a:spcBef>
                <a:spcPct val="0"/>
              </a:spcBef>
              <a:buFont typeface="Arial"/>
              <a:buChar char="•"/>
            </a:pPr>
            <a:r>
              <a:rPr lang="en-US" sz="2300" dirty="0">
                <a:solidFill>
                  <a:srgbClr val="000000"/>
                </a:solidFill>
                <a:latin typeface="Times New Roman"/>
              </a:rPr>
              <a:t>While not officially reported, Tubman was said to have made freedom crossings at Fort Erie many times in addition to her regular route in Niagara Falls and </a:t>
            </a:r>
            <a:r>
              <a:rPr lang="en-US" sz="2300" dirty="0" err="1">
                <a:solidFill>
                  <a:srgbClr val="000000"/>
                </a:solidFill>
                <a:latin typeface="Times New Roman"/>
              </a:rPr>
              <a:t>Queenston</a:t>
            </a:r>
            <a:r>
              <a:rPr lang="en-US" sz="2300" dirty="0">
                <a:solidFill>
                  <a:srgbClr val="000000"/>
                </a:solidFill>
                <a:latin typeface="Times New Roman"/>
              </a:rPr>
              <a:t>. </a:t>
            </a:r>
            <a:endParaRPr lang="en-US" sz="2300" dirty="0">
              <a:solidFill>
                <a:srgbClr val="000000"/>
              </a:solidFill>
              <a:latin typeface="Times New Roman"/>
              <a:cs typeface="Times New Roman"/>
            </a:endParaRPr>
          </a:p>
        </p:txBody>
      </p:sp>
      <p:sp>
        <p:nvSpPr>
          <p:cNvPr id="13" name="TextBox 13"/>
          <p:cNvSpPr txBox="1"/>
          <p:nvPr/>
        </p:nvSpPr>
        <p:spPr>
          <a:xfrm>
            <a:off x="1275356" y="433361"/>
            <a:ext cx="7774871" cy="972185"/>
          </a:xfrm>
          <a:prstGeom prst="rect">
            <a:avLst/>
          </a:prstGeom>
        </p:spPr>
        <p:txBody>
          <a:bodyPr lIns="0" tIns="0" rIns="0" bIns="0" rtlCol="0" anchor="t">
            <a:spAutoFit/>
          </a:bodyPr>
          <a:lstStyle/>
          <a:p>
            <a:pPr marL="0" lvl="0" indent="0">
              <a:lnSpc>
                <a:spcPts val="7419"/>
              </a:lnSpc>
              <a:spcBef>
                <a:spcPct val="0"/>
              </a:spcBef>
            </a:pPr>
            <a:r>
              <a:rPr lang="en-US" sz="6999">
                <a:solidFill>
                  <a:srgbClr val="C9B9A1"/>
                </a:solidFill>
                <a:latin typeface="Montserrat Heavy"/>
              </a:rPr>
              <a:t>Harriet Tubman</a:t>
            </a:r>
          </a:p>
        </p:txBody>
      </p:sp>
      <p:sp>
        <p:nvSpPr>
          <p:cNvPr id="14" name="TextBox 14"/>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pic>
        <p:nvPicPr>
          <p:cNvPr id="16" name="Online Media 15" title="Harriet Tubman - Black History Month">
            <a:hlinkClick r:id="" action="ppaction://media"/>
            <a:extLst>
              <a:ext uri="{FF2B5EF4-FFF2-40B4-BE49-F238E27FC236}">
                <a16:creationId xmlns:a16="http://schemas.microsoft.com/office/drawing/2014/main" id="{F4B87DFF-3EDD-C323-6629-747B943F26B7}"/>
              </a:ext>
            </a:extLst>
          </p:cNvPr>
          <p:cNvPicPr>
            <a:picLocks noRot="1" noChangeAspect="1"/>
          </p:cNvPicPr>
          <p:nvPr>
            <a:videoFile r:link="rId1"/>
          </p:nvPr>
        </p:nvPicPr>
        <p:blipFill>
          <a:blip r:embed="rId9"/>
          <a:stretch>
            <a:fillRect/>
          </a:stretch>
        </p:blipFill>
        <p:spPr>
          <a:xfrm>
            <a:off x="2844800" y="5030107"/>
            <a:ext cx="7699828" cy="44803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a:grpSpLocks noChangeAspect="1"/>
          </p:cNvGrpSpPr>
          <p:nvPr/>
        </p:nvGrpSpPr>
        <p:grpSpPr>
          <a:xfrm>
            <a:off x="2301212" y="3624487"/>
            <a:ext cx="3663507" cy="3783670"/>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5677" t="-90830" r="-22458" b="-264"/>
              </a:stretch>
            </a:blipFill>
          </p:spPr>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5F4F2"/>
            </a:solidFill>
          </p:spPr>
        </p:sp>
      </p:grpSp>
      <p:grpSp>
        <p:nvGrpSpPr>
          <p:cNvPr id="6" name="Group 6"/>
          <p:cNvGrpSpPr>
            <a:grpSpLocks noChangeAspect="1"/>
          </p:cNvGrpSpPr>
          <p:nvPr/>
        </p:nvGrpSpPr>
        <p:grpSpPr>
          <a:xfrm>
            <a:off x="7479194" y="3624487"/>
            <a:ext cx="3663507" cy="378367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t="-14499" b="-14499"/>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5F4F2"/>
            </a:solidFill>
          </p:spPr>
        </p:sp>
      </p:grpSp>
      <p:grpSp>
        <p:nvGrpSpPr>
          <p:cNvPr id="9" name="Group 9"/>
          <p:cNvGrpSpPr>
            <a:grpSpLocks noChangeAspect="1"/>
          </p:cNvGrpSpPr>
          <p:nvPr/>
        </p:nvGrpSpPr>
        <p:grpSpPr>
          <a:xfrm>
            <a:off x="12657176" y="3624487"/>
            <a:ext cx="3663507" cy="3783670"/>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42666" r="-12995"/>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5F4F2"/>
            </a:solidFill>
          </p:spPr>
        </p:sp>
      </p:grpSp>
      <p:grpSp>
        <p:nvGrpSpPr>
          <p:cNvPr id="12" name="Group 12"/>
          <p:cNvGrpSpPr/>
          <p:nvPr/>
        </p:nvGrpSpPr>
        <p:grpSpPr>
          <a:xfrm>
            <a:off x="2055738" y="1028700"/>
            <a:ext cx="14176524" cy="1735252"/>
            <a:chOff x="0" y="0"/>
            <a:chExt cx="3733735" cy="457021"/>
          </a:xfrm>
        </p:grpSpPr>
        <p:sp>
          <p:nvSpPr>
            <p:cNvPr id="13" name="Freeform 13"/>
            <p:cNvSpPr/>
            <p:nvPr/>
          </p:nvSpPr>
          <p:spPr>
            <a:xfrm>
              <a:off x="0" y="0"/>
              <a:ext cx="3733735" cy="457021"/>
            </a:xfrm>
            <a:custGeom>
              <a:avLst/>
              <a:gdLst/>
              <a:ahLst/>
              <a:cxnLst/>
              <a:rect l="l" t="t" r="r" b="b"/>
              <a:pathLst>
                <a:path w="3733735" h="457021">
                  <a:moveTo>
                    <a:pt x="6007" y="0"/>
                  </a:moveTo>
                  <a:lnTo>
                    <a:pt x="3727728" y="0"/>
                  </a:lnTo>
                  <a:cubicBezTo>
                    <a:pt x="3729320" y="0"/>
                    <a:pt x="3730849" y="633"/>
                    <a:pt x="3731975" y="1759"/>
                  </a:cubicBezTo>
                  <a:cubicBezTo>
                    <a:pt x="3733102" y="2886"/>
                    <a:pt x="3733735" y="4414"/>
                    <a:pt x="3733735" y="6007"/>
                  </a:cubicBezTo>
                  <a:lnTo>
                    <a:pt x="3733735" y="451014"/>
                  </a:lnTo>
                  <a:cubicBezTo>
                    <a:pt x="3733735" y="454332"/>
                    <a:pt x="3731045" y="457021"/>
                    <a:pt x="3727728" y="457021"/>
                  </a:cubicBezTo>
                  <a:lnTo>
                    <a:pt x="6007" y="457021"/>
                  </a:lnTo>
                  <a:cubicBezTo>
                    <a:pt x="4414" y="457021"/>
                    <a:pt x="2886" y="456388"/>
                    <a:pt x="1759" y="455262"/>
                  </a:cubicBezTo>
                  <a:cubicBezTo>
                    <a:pt x="633" y="454135"/>
                    <a:pt x="0" y="452607"/>
                    <a:pt x="0" y="451014"/>
                  </a:cubicBezTo>
                  <a:lnTo>
                    <a:pt x="0" y="6007"/>
                  </a:lnTo>
                  <a:cubicBezTo>
                    <a:pt x="0" y="4414"/>
                    <a:pt x="633" y="2886"/>
                    <a:pt x="1759" y="1759"/>
                  </a:cubicBezTo>
                  <a:cubicBezTo>
                    <a:pt x="2886" y="633"/>
                    <a:pt x="4414" y="0"/>
                    <a:pt x="6007" y="0"/>
                  </a:cubicBezTo>
                  <a:close/>
                </a:path>
              </a:pathLst>
            </a:custGeom>
            <a:solidFill>
              <a:srgbClr val="F5F4F2">
                <a:alpha val="94902"/>
              </a:srgbClr>
            </a:solidFill>
            <a:ln w="19050">
              <a:solidFill>
                <a:srgbClr val="000000">
                  <a:alpha val="94902"/>
                </a:srgbClr>
              </a:solidFill>
            </a:ln>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2260915" y="1453096"/>
            <a:ext cx="13766169" cy="972185"/>
          </a:xfrm>
          <a:prstGeom prst="rect">
            <a:avLst/>
          </a:prstGeom>
        </p:spPr>
        <p:txBody>
          <a:bodyPr lIns="0" tIns="0" rIns="0" bIns="0" rtlCol="0" anchor="t">
            <a:spAutoFit/>
          </a:bodyPr>
          <a:lstStyle/>
          <a:p>
            <a:pPr marL="0" lvl="0" indent="0" algn="ctr">
              <a:lnSpc>
                <a:spcPts val="7419"/>
              </a:lnSpc>
              <a:spcBef>
                <a:spcPct val="0"/>
              </a:spcBef>
            </a:pPr>
            <a:r>
              <a:rPr lang="en-US" sz="6999">
                <a:solidFill>
                  <a:srgbClr val="C6B9AB"/>
                </a:solidFill>
                <a:latin typeface="Montserrat Heavy"/>
              </a:rPr>
              <a:t>Places of Fort Erie</a:t>
            </a:r>
          </a:p>
        </p:txBody>
      </p:sp>
      <p:sp>
        <p:nvSpPr>
          <p:cNvPr id="19" name="TextBox 19"/>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
        <p:nvSpPr>
          <p:cNvPr id="23" name="Freeform 41">
            <a:extLst>
              <a:ext uri="{FF2B5EF4-FFF2-40B4-BE49-F238E27FC236}">
                <a16:creationId xmlns:a16="http://schemas.microsoft.com/office/drawing/2014/main" id="{00E4AD4A-E76A-A1F1-CC18-5C7FAA4B6239}"/>
              </a:ext>
            </a:extLst>
          </p:cNvPr>
          <p:cNvSpPr/>
          <p:nvPr/>
        </p:nvSpPr>
        <p:spPr>
          <a:xfrm>
            <a:off x="2722263" y="7756713"/>
            <a:ext cx="3045845" cy="528516"/>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txBody>
          <a:bodyPr/>
          <a:lstStyle/>
          <a:p>
            <a:endParaRPr lang="en-US"/>
          </a:p>
        </p:txBody>
      </p:sp>
      <p:sp>
        <p:nvSpPr>
          <p:cNvPr id="22" name="TextBox 4">
            <a:extLst>
              <a:ext uri="{FF2B5EF4-FFF2-40B4-BE49-F238E27FC236}">
                <a16:creationId xmlns:a16="http://schemas.microsoft.com/office/drawing/2014/main" id="{80E11FAE-CDF9-0B05-971A-E79AD661A40D}"/>
              </a:ext>
            </a:extLst>
          </p:cNvPr>
          <p:cNvSpPr txBox="1"/>
          <p:nvPr/>
        </p:nvSpPr>
        <p:spPr>
          <a:xfrm>
            <a:off x="2768800" y="7744032"/>
            <a:ext cx="3102428"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solidFill>
                  <a:schemeClr val="bg1"/>
                </a:solidFill>
                <a:latin typeface="Times New Roman"/>
              </a:rPr>
              <a:t>LITTLE AFRICA</a:t>
            </a:r>
            <a:endParaRPr lang="en-US" sz="3000" dirty="0">
              <a:solidFill>
                <a:schemeClr val="bg1"/>
              </a:solidFill>
              <a:latin typeface="Times New Roman"/>
              <a:cs typeface="Times New Roman"/>
            </a:endParaRPr>
          </a:p>
        </p:txBody>
      </p:sp>
      <p:sp>
        <p:nvSpPr>
          <p:cNvPr id="25" name="Freeform 41">
            <a:extLst>
              <a:ext uri="{FF2B5EF4-FFF2-40B4-BE49-F238E27FC236}">
                <a16:creationId xmlns:a16="http://schemas.microsoft.com/office/drawing/2014/main" id="{53197946-9368-DE02-186E-0F05149F1F49}"/>
              </a:ext>
            </a:extLst>
          </p:cNvPr>
          <p:cNvSpPr/>
          <p:nvPr/>
        </p:nvSpPr>
        <p:spPr>
          <a:xfrm>
            <a:off x="7784120" y="7740384"/>
            <a:ext cx="3045845" cy="528516"/>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txBody>
          <a:bodyPr lIns="91440" tIns="45720" rIns="91440" bIns="45720" anchor="t"/>
          <a:lstStyle/>
          <a:p>
            <a:pPr algn="ctr"/>
            <a:r>
              <a:rPr lang="en-US" sz="3000" dirty="0">
                <a:solidFill>
                  <a:srgbClr val="FFFFFF"/>
                </a:solidFill>
                <a:latin typeface="Times New Roman"/>
                <a:cs typeface="Times New Roman"/>
              </a:rPr>
              <a:t>BERTIE HALL</a:t>
            </a:r>
            <a:endParaRPr lang="en-US"/>
          </a:p>
        </p:txBody>
      </p:sp>
      <p:sp>
        <p:nvSpPr>
          <p:cNvPr id="26" name="Freeform 41">
            <a:extLst>
              <a:ext uri="{FF2B5EF4-FFF2-40B4-BE49-F238E27FC236}">
                <a16:creationId xmlns:a16="http://schemas.microsoft.com/office/drawing/2014/main" id="{89AF8908-5ABF-5865-8D37-4F9F98FF4659}"/>
              </a:ext>
            </a:extLst>
          </p:cNvPr>
          <p:cNvSpPr/>
          <p:nvPr/>
        </p:nvSpPr>
        <p:spPr>
          <a:xfrm>
            <a:off x="12960278" y="7822027"/>
            <a:ext cx="3249952" cy="512188"/>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txBody>
          <a:bodyPr lIns="91440" tIns="45720" rIns="91440" bIns="45720" anchor="t"/>
          <a:lstStyle/>
          <a:p>
            <a:r>
              <a:rPr lang="en-US" sz="3000" dirty="0">
                <a:solidFill>
                  <a:srgbClr val="FFFFFF"/>
                </a:solidFill>
                <a:latin typeface="Times New Roman"/>
              </a:rPr>
              <a:t>FORSYTH FERRY</a:t>
            </a:r>
            <a:endParaRPr lang="en-US" sz="3000" dirty="0">
              <a:solidFill>
                <a:srgbClr val="FFFFFF"/>
              </a:solidFill>
              <a:latin typeface="Times New Roman"/>
              <a:cs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a:grpSpLocks noChangeAspect="1"/>
          </p:cNvGrpSpPr>
          <p:nvPr/>
        </p:nvGrpSpPr>
        <p:grpSpPr>
          <a:xfrm>
            <a:off x="2279815" y="3583665"/>
            <a:ext cx="3663507" cy="3783670"/>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30103" r="-30103"/>
              </a:stretch>
            </a:blipFill>
          </p:spPr>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5F4F2"/>
            </a:solidFill>
          </p:spPr>
        </p:sp>
      </p:grpSp>
      <p:grpSp>
        <p:nvGrpSpPr>
          <p:cNvPr id="6" name="Group 6"/>
          <p:cNvGrpSpPr>
            <a:grpSpLocks noChangeAspect="1"/>
          </p:cNvGrpSpPr>
          <p:nvPr/>
        </p:nvGrpSpPr>
        <p:grpSpPr>
          <a:xfrm>
            <a:off x="7457797" y="3583665"/>
            <a:ext cx="3663507" cy="378367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1044" r="-21044"/>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5F4F2"/>
            </a:solidFill>
          </p:spPr>
        </p:sp>
      </p:grpSp>
      <p:grpSp>
        <p:nvGrpSpPr>
          <p:cNvPr id="9" name="Group 9"/>
          <p:cNvGrpSpPr/>
          <p:nvPr/>
        </p:nvGrpSpPr>
        <p:grpSpPr>
          <a:xfrm>
            <a:off x="2055738" y="1028700"/>
            <a:ext cx="14176524" cy="1735252"/>
            <a:chOff x="0" y="0"/>
            <a:chExt cx="3733735" cy="457021"/>
          </a:xfrm>
        </p:grpSpPr>
        <p:sp>
          <p:nvSpPr>
            <p:cNvPr id="10" name="Freeform 10"/>
            <p:cNvSpPr/>
            <p:nvPr/>
          </p:nvSpPr>
          <p:spPr>
            <a:xfrm>
              <a:off x="0" y="0"/>
              <a:ext cx="3733735" cy="457021"/>
            </a:xfrm>
            <a:custGeom>
              <a:avLst/>
              <a:gdLst/>
              <a:ahLst/>
              <a:cxnLst/>
              <a:rect l="l" t="t" r="r" b="b"/>
              <a:pathLst>
                <a:path w="3733735" h="457021">
                  <a:moveTo>
                    <a:pt x="6007" y="0"/>
                  </a:moveTo>
                  <a:lnTo>
                    <a:pt x="3727728" y="0"/>
                  </a:lnTo>
                  <a:cubicBezTo>
                    <a:pt x="3729320" y="0"/>
                    <a:pt x="3730849" y="633"/>
                    <a:pt x="3731975" y="1759"/>
                  </a:cubicBezTo>
                  <a:cubicBezTo>
                    <a:pt x="3733102" y="2886"/>
                    <a:pt x="3733735" y="4414"/>
                    <a:pt x="3733735" y="6007"/>
                  </a:cubicBezTo>
                  <a:lnTo>
                    <a:pt x="3733735" y="451014"/>
                  </a:lnTo>
                  <a:cubicBezTo>
                    <a:pt x="3733735" y="454332"/>
                    <a:pt x="3731045" y="457021"/>
                    <a:pt x="3727728" y="457021"/>
                  </a:cubicBezTo>
                  <a:lnTo>
                    <a:pt x="6007" y="457021"/>
                  </a:lnTo>
                  <a:cubicBezTo>
                    <a:pt x="4414" y="457021"/>
                    <a:pt x="2886" y="456388"/>
                    <a:pt x="1759" y="455262"/>
                  </a:cubicBezTo>
                  <a:cubicBezTo>
                    <a:pt x="633" y="454135"/>
                    <a:pt x="0" y="452607"/>
                    <a:pt x="0" y="451014"/>
                  </a:cubicBezTo>
                  <a:lnTo>
                    <a:pt x="0" y="6007"/>
                  </a:lnTo>
                  <a:cubicBezTo>
                    <a:pt x="0" y="4414"/>
                    <a:pt x="633" y="2886"/>
                    <a:pt x="1759" y="1759"/>
                  </a:cubicBezTo>
                  <a:cubicBezTo>
                    <a:pt x="2886" y="633"/>
                    <a:pt x="4414" y="0"/>
                    <a:pt x="6007" y="0"/>
                  </a:cubicBezTo>
                  <a:close/>
                </a:path>
              </a:pathLst>
            </a:custGeom>
            <a:solidFill>
              <a:srgbClr val="F5F4F2">
                <a:alpha val="94902"/>
              </a:srgbClr>
            </a:solidFill>
            <a:ln w="19050">
              <a:solidFill>
                <a:srgbClr val="000000">
                  <a:alpha val="94902"/>
                </a:srgbClr>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a:grpSpLocks noChangeAspect="1"/>
          </p:cNvGrpSpPr>
          <p:nvPr/>
        </p:nvGrpSpPr>
        <p:grpSpPr>
          <a:xfrm>
            <a:off x="12416620" y="3583665"/>
            <a:ext cx="3663507" cy="3783670"/>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r="-47409"/>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5F4F2"/>
            </a:solidFill>
          </p:spPr>
        </p:sp>
      </p:grpSp>
      <p:sp>
        <p:nvSpPr>
          <p:cNvPr id="15" name="TextBox 15"/>
          <p:cNvSpPr txBox="1"/>
          <p:nvPr/>
        </p:nvSpPr>
        <p:spPr>
          <a:xfrm>
            <a:off x="2260915" y="1453096"/>
            <a:ext cx="13766169" cy="972185"/>
          </a:xfrm>
          <a:prstGeom prst="rect">
            <a:avLst/>
          </a:prstGeom>
        </p:spPr>
        <p:txBody>
          <a:bodyPr lIns="0" tIns="0" rIns="0" bIns="0" rtlCol="0" anchor="t">
            <a:spAutoFit/>
          </a:bodyPr>
          <a:lstStyle/>
          <a:p>
            <a:pPr marL="0" lvl="0" indent="0" algn="ctr">
              <a:lnSpc>
                <a:spcPts val="7419"/>
              </a:lnSpc>
              <a:spcBef>
                <a:spcPct val="0"/>
              </a:spcBef>
            </a:pPr>
            <a:r>
              <a:rPr lang="en-US" sz="6999" u="sng">
                <a:solidFill>
                  <a:srgbClr val="C6B9AB"/>
                </a:solidFill>
                <a:latin typeface="Montserrat Heavy"/>
              </a:rPr>
              <a:t>Places of Fort Erie</a:t>
            </a:r>
          </a:p>
        </p:txBody>
      </p:sp>
      <p:sp>
        <p:nvSpPr>
          <p:cNvPr id="19" name="TextBox 19"/>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
        <p:nvSpPr>
          <p:cNvPr id="22" name="Freeform 41">
            <a:extLst>
              <a:ext uri="{FF2B5EF4-FFF2-40B4-BE49-F238E27FC236}">
                <a16:creationId xmlns:a16="http://schemas.microsoft.com/office/drawing/2014/main" id="{29438094-881F-B08D-14BE-7649EA809397}"/>
              </a:ext>
            </a:extLst>
          </p:cNvPr>
          <p:cNvSpPr/>
          <p:nvPr/>
        </p:nvSpPr>
        <p:spPr>
          <a:xfrm>
            <a:off x="2412020" y="7707727"/>
            <a:ext cx="3209130" cy="1475573"/>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txBody>
          <a:bodyPr lIns="91440" tIns="45720" rIns="91440" bIns="45720" anchor="t"/>
          <a:lstStyle/>
          <a:p>
            <a:pPr algn="ctr"/>
            <a:r>
              <a:rPr lang="en-US" sz="3000" dirty="0">
                <a:solidFill>
                  <a:srgbClr val="FFFFFF"/>
                </a:solidFill>
                <a:latin typeface="Times New Roman"/>
                <a:cs typeface="Times New Roman"/>
              </a:rPr>
              <a:t>ST. PAUL'S ANGLICAN CHURCH</a:t>
            </a:r>
          </a:p>
        </p:txBody>
      </p:sp>
      <p:sp>
        <p:nvSpPr>
          <p:cNvPr id="24" name="Freeform 41">
            <a:extLst>
              <a:ext uri="{FF2B5EF4-FFF2-40B4-BE49-F238E27FC236}">
                <a16:creationId xmlns:a16="http://schemas.microsoft.com/office/drawing/2014/main" id="{082C8E2E-AF0D-3239-36B8-B2319CEA319B}"/>
              </a:ext>
            </a:extLst>
          </p:cNvPr>
          <p:cNvSpPr/>
          <p:nvPr/>
        </p:nvSpPr>
        <p:spPr>
          <a:xfrm>
            <a:off x="7784120" y="7756712"/>
            <a:ext cx="3062173" cy="1059195"/>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txBody>
          <a:bodyPr lIns="91440" tIns="45720" rIns="91440" bIns="45720" anchor="t"/>
          <a:lstStyle/>
          <a:p>
            <a:pPr algn="ctr"/>
            <a:r>
              <a:rPr lang="en-US" sz="3000" dirty="0">
                <a:solidFill>
                  <a:srgbClr val="FFFFFF"/>
                </a:solidFill>
                <a:latin typeface="Times New Roman"/>
                <a:cs typeface="Times New Roman"/>
              </a:rPr>
              <a:t>ERIE BEACH HOTEL</a:t>
            </a:r>
          </a:p>
        </p:txBody>
      </p:sp>
      <p:sp>
        <p:nvSpPr>
          <p:cNvPr id="26" name="Freeform 41">
            <a:extLst>
              <a:ext uri="{FF2B5EF4-FFF2-40B4-BE49-F238E27FC236}">
                <a16:creationId xmlns:a16="http://schemas.microsoft.com/office/drawing/2014/main" id="{4AA73326-2327-B8C2-B264-4851CD9F3348}"/>
              </a:ext>
            </a:extLst>
          </p:cNvPr>
          <p:cNvSpPr/>
          <p:nvPr/>
        </p:nvSpPr>
        <p:spPr>
          <a:xfrm>
            <a:off x="7784120" y="7740384"/>
            <a:ext cx="3045845" cy="528516"/>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txBody>
          <a:bodyPr lIns="91440" tIns="45720" rIns="91440" bIns="45720" anchor="t"/>
          <a:lstStyle/>
          <a:p>
            <a:pPr algn="ctr"/>
            <a:r>
              <a:rPr lang="en-US" sz="3000" dirty="0">
                <a:solidFill>
                  <a:srgbClr val="FFFFFF"/>
                </a:solidFill>
                <a:latin typeface="Times New Roman"/>
                <a:cs typeface="Times New Roman"/>
              </a:rPr>
              <a:t>BERTIE HALL</a:t>
            </a:r>
            <a:endParaRPr lang="en-US"/>
          </a:p>
        </p:txBody>
      </p:sp>
      <p:sp>
        <p:nvSpPr>
          <p:cNvPr id="28" name="Freeform 41">
            <a:extLst>
              <a:ext uri="{FF2B5EF4-FFF2-40B4-BE49-F238E27FC236}">
                <a16:creationId xmlns:a16="http://schemas.microsoft.com/office/drawing/2014/main" id="{C1782F40-C234-BCC2-1D21-76A39671A4D7}"/>
              </a:ext>
            </a:extLst>
          </p:cNvPr>
          <p:cNvSpPr/>
          <p:nvPr/>
        </p:nvSpPr>
        <p:spPr>
          <a:xfrm>
            <a:off x="12826927" y="7753991"/>
            <a:ext cx="3045845" cy="1075523"/>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txBody>
          <a:bodyPr lIns="91440" tIns="45720" rIns="91440" bIns="45720" anchor="t"/>
          <a:lstStyle/>
          <a:p>
            <a:pPr algn="ctr"/>
            <a:r>
              <a:rPr lang="en-US" sz="3000" dirty="0">
                <a:solidFill>
                  <a:srgbClr val="FFFFFF"/>
                </a:solidFill>
                <a:latin typeface="Times New Roman"/>
                <a:cs typeface="Times New Roman"/>
              </a:rPr>
              <a:t>BLAC CREEK TAVERN</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A5139"/>
        </a:solidFill>
        <a:effectLst/>
      </p:bgPr>
    </p:bg>
    <p:spTree>
      <p:nvGrpSpPr>
        <p:cNvPr id="1" name=""/>
        <p:cNvGrpSpPr/>
        <p:nvPr/>
      </p:nvGrpSpPr>
      <p:grpSpPr>
        <a:xfrm>
          <a:off x="0" y="0"/>
          <a:ext cx="0" cy="0"/>
          <a:chOff x="0" y="0"/>
          <a:chExt cx="0" cy="0"/>
        </a:xfrm>
      </p:grpSpPr>
      <p:sp>
        <p:nvSpPr>
          <p:cNvPr id="2" name="AutoShape 2"/>
          <p:cNvSpPr/>
          <p:nvPr/>
        </p:nvSpPr>
        <p:spPr>
          <a:xfrm flipH="1">
            <a:off x="8592318" y="3470468"/>
            <a:ext cx="6140941" cy="0"/>
          </a:xfrm>
          <a:prstGeom prst="line">
            <a:avLst/>
          </a:prstGeom>
          <a:ln w="28575" cap="rnd">
            <a:solidFill>
              <a:srgbClr val="000000"/>
            </a:solidFill>
            <a:prstDash val="solid"/>
            <a:headEnd type="none" w="sm" len="sm"/>
            <a:tailEnd type="none" w="sm" len="sm"/>
          </a:ln>
        </p:spPr>
      </p:sp>
      <p:sp>
        <p:nvSpPr>
          <p:cNvPr id="3" name="Freeform 3"/>
          <p:cNvSpPr/>
          <p:nvPr/>
        </p:nvSpPr>
        <p:spPr>
          <a:xfrm>
            <a:off x="0" y="0"/>
            <a:ext cx="7715250" cy="10287000"/>
          </a:xfrm>
          <a:custGeom>
            <a:avLst/>
            <a:gdLst/>
            <a:ahLst/>
            <a:cxnLst/>
            <a:rect l="l" t="t" r="r" b="b"/>
            <a:pathLst>
              <a:path w="7715250" h="10287000">
                <a:moveTo>
                  <a:pt x="0" y="0"/>
                </a:moveTo>
                <a:lnTo>
                  <a:pt x="7715250" y="0"/>
                </a:lnTo>
                <a:lnTo>
                  <a:pt x="7715250" y="10287000"/>
                </a:lnTo>
                <a:lnTo>
                  <a:pt x="0" y="10287000"/>
                </a:lnTo>
                <a:lnTo>
                  <a:pt x="0" y="0"/>
                </a:lnTo>
                <a:close/>
              </a:path>
            </a:pathLst>
          </a:custGeom>
          <a:blipFill>
            <a:blip r:embed="rId2"/>
            <a:stretch>
              <a:fillRect/>
            </a:stretch>
          </a:blipFill>
        </p:spPr>
      </p:sp>
      <p:sp>
        <p:nvSpPr>
          <p:cNvPr id="4" name="TextBox 4"/>
          <p:cNvSpPr txBox="1"/>
          <p:nvPr/>
        </p:nvSpPr>
        <p:spPr>
          <a:xfrm>
            <a:off x="8592318" y="404847"/>
            <a:ext cx="6140941" cy="2494121"/>
          </a:xfrm>
          <a:prstGeom prst="rect">
            <a:avLst/>
          </a:prstGeom>
        </p:spPr>
        <p:txBody>
          <a:bodyPr lIns="0" tIns="0" rIns="0" bIns="0" rtlCol="0" anchor="t">
            <a:spAutoFit/>
          </a:bodyPr>
          <a:lstStyle/>
          <a:p>
            <a:pPr marL="0" lvl="0" indent="0">
              <a:lnSpc>
                <a:spcPts val="9776"/>
              </a:lnSpc>
            </a:pPr>
            <a:r>
              <a:rPr lang="en-US" sz="8887">
                <a:solidFill>
                  <a:srgbClr val="000000"/>
                </a:solidFill>
                <a:latin typeface="Montserrat Bold"/>
              </a:rPr>
              <a:t>Little Africa</a:t>
            </a:r>
          </a:p>
        </p:txBody>
      </p:sp>
      <p:sp>
        <p:nvSpPr>
          <p:cNvPr id="5" name="TextBox 5"/>
          <p:cNvSpPr txBox="1"/>
          <p:nvPr/>
        </p:nvSpPr>
        <p:spPr>
          <a:xfrm>
            <a:off x="8592318" y="4020820"/>
            <a:ext cx="7433962" cy="5301323"/>
          </a:xfrm>
          <a:prstGeom prst="rect">
            <a:avLst/>
          </a:prstGeom>
        </p:spPr>
        <p:txBody>
          <a:bodyPr lIns="0" tIns="0" rIns="0" bIns="0" rtlCol="0" anchor="t">
            <a:spAutoFit/>
          </a:bodyPr>
          <a:lstStyle/>
          <a:p>
            <a:pPr marL="496570" lvl="1" indent="-248285">
              <a:lnSpc>
                <a:spcPts val="3220"/>
              </a:lnSpc>
              <a:buFont typeface="Arial"/>
              <a:buChar char="•"/>
            </a:pPr>
            <a:r>
              <a:rPr lang="en-US" sz="2300" dirty="0">
                <a:solidFill>
                  <a:srgbClr val="F5F4F2"/>
                </a:solidFill>
                <a:latin typeface="Times New Roman"/>
              </a:rPr>
              <a:t>Population averaged 80-200</a:t>
            </a:r>
            <a:endParaRPr lang="en-US" sz="2300" dirty="0">
              <a:solidFill>
                <a:srgbClr val="F5F4F2"/>
              </a:solidFill>
              <a:latin typeface="Times New Roman"/>
              <a:cs typeface="Times New Roman"/>
            </a:endParaRPr>
          </a:p>
          <a:p>
            <a:pPr marL="496570" lvl="1" indent="-248285">
              <a:lnSpc>
                <a:spcPts val="3220"/>
              </a:lnSpc>
              <a:buFont typeface="Arial"/>
              <a:buChar char="•"/>
            </a:pPr>
            <a:r>
              <a:rPr lang="en-US" sz="2300" dirty="0">
                <a:solidFill>
                  <a:srgbClr val="F5F4F2"/>
                </a:solidFill>
                <a:latin typeface="Times New Roman"/>
              </a:rPr>
              <a:t>Located east of Stevensville, spreading to the eastern part of Sunset Indian Trail (now Curtis Road)</a:t>
            </a:r>
            <a:endParaRPr lang="en-US" sz="2300" dirty="0">
              <a:solidFill>
                <a:srgbClr val="F5F4F2"/>
              </a:solidFill>
              <a:latin typeface="Times New Roman"/>
              <a:cs typeface="Times New Roman"/>
            </a:endParaRPr>
          </a:p>
          <a:p>
            <a:pPr marL="496570" lvl="1" indent="-248285">
              <a:lnSpc>
                <a:spcPts val="3220"/>
              </a:lnSpc>
              <a:buFont typeface="Arial"/>
              <a:buChar char="•"/>
            </a:pPr>
            <a:r>
              <a:rPr lang="en-US" sz="2300" dirty="0">
                <a:solidFill>
                  <a:srgbClr val="F5F4F2"/>
                </a:solidFill>
                <a:latin typeface="Times New Roman"/>
              </a:rPr>
              <a:t>Fruitful </a:t>
            </a:r>
            <a:r>
              <a:rPr lang="en-US" sz="2300" dirty="0" err="1">
                <a:solidFill>
                  <a:srgbClr val="F5F4F2"/>
                </a:solidFill>
                <a:latin typeface="Times New Roman"/>
              </a:rPr>
              <a:t>neighbourhood</a:t>
            </a:r>
            <a:r>
              <a:rPr lang="en-US" sz="2300" dirty="0">
                <a:solidFill>
                  <a:srgbClr val="F5F4F2"/>
                </a:solidFill>
                <a:latin typeface="Times New Roman"/>
              </a:rPr>
              <a:t> having its own church, school, and stores. </a:t>
            </a:r>
            <a:endParaRPr lang="en-US" sz="2300" dirty="0">
              <a:solidFill>
                <a:srgbClr val="F5F4F2"/>
              </a:solidFill>
              <a:latin typeface="Times New Roman"/>
              <a:cs typeface="Times New Roman"/>
            </a:endParaRPr>
          </a:p>
          <a:p>
            <a:pPr marL="496570" lvl="1" indent="-248285">
              <a:lnSpc>
                <a:spcPts val="3220"/>
              </a:lnSpc>
              <a:buFont typeface="Arial"/>
              <a:buChar char="•"/>
            </a:pPr>
            <a:r>
              <a:rPr lang="en-US" sz="2300" dirty="0">
                <a:solidFill>
                  <a:srgbClr val="F5F4F2"/>
                </a:solidFill>
                <a:latin typeface="Times New Roman"/>
              </a:rPr>
              <a:t>Those in its community worked in logging as the area was rich in black walnut, white oak, maple and other tree variety's.  The business was so prosperous, many would chop wood for the Canada Southern Railway.</a:t>
            </a:r>
            <a:endParaRPr lang="en-US" sz="2300" dirty="0">
              <a:solidFill>
                <a:srgbClr val="F5F4F2"/>
              </a:solidFill>
              <a:latin typeface="Times New Roman"/>
              <a:cs typeface="Times New Roman"/>
            </a:endParaRPr>
          </a:p>
          <a:p>
            <a:pPr marL="496570" lvl="1" indent="-248285">
              <a:lnSpc>
                <a:spcPts val="3220"/>
              </a:lnSpc>
              <a:buFont typeface="Arial"/>
              <a:buChar char="•"/>
            </a:pPr>
            <a:r>
              <a:rPr lang="en-US" sz="2300" dirty="0">
                <a:solidFill>
                  <a:srgbClr val="F5F4F2"/>
                </a:solidFill>
                <a:latin typeface="Times New Roman"/>
              </a:rPr>
              <a:t>The only sign of little Africa today is a plaque, as well as a sign for the black cemetery with few headstones left standing.</a:t>
            </a:r>
            <a:endParaRPr lang="en-US" sz="2300" dirty="0">
              <a:solidFill>
                <a:srgbClr val="F5F4F2"/>
              </a:solidFill>
              <a:latin typeface="Times New Roman"/>
              <a:cs typeface="Times New Roman"/>
            </a:endParaRPr>
          </a:p>
          <a:p>
            <a:pPr algn="l">
              <a:lnSpc>
                <a:spcPts val="3220"/>
              </a:lnSpc>
              <a:spcBef>
                <a:spcPct val="0"/>
              </a:spcBef>
            </a:pPr>
            <a:endParaRPr lang="en-US" sz="2300">
              <a:solidFill>
                <a:srgbClr val="F5F4F2"/>
              </a:solidFill>
              <a:latin typeface="Times New Roman"/>
            </a:endParaRPr>
          </a:p>
        </p:txBody>
      </p:sp>
      <p:sp>
        <p:nvSpPr>
          <p:cNvPr id="6" name="TextBox 6"/>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1635</Words>
  <Application>Microsoft Office PowerPoint</Application>
  <PresentationFormat>Custom</PresentationFormat>
  <Paragraphs>164</Paragraphs>
  <Slides>16</Slides>
  <Notes>9</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Arimo</vt:lpstr>
      <vt:lpstr>Arial</vt:lpstr>
      <vt:lpstr>Montserrat Medium</vt:lpstr>
      <vt:lpstr>Montserrat Bold</vt:lpstr>
      <vt:lpstr>Arimo Bold</vt:lpstr>
      <vt:lpstr>Montserrat Classic</vt:lpstr>
      <vt:lpstr>Montserrat Heavy</vt:lpstr>
      <vt:lpstr>Montserrat</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Two Presentation</dc:title>
  <dc:creator>Henrietta Roi</dc:creator>
  <cp:lastModifiedBy>Henrietta Roi</cp:lastModifiedBy>
  <cp:revision>96</cp:revision>
  <dcterms:created xsi:type="dcterms:W3CDTF">2006-08-16T00:00:00Z</dcterms:created>
  <dcterms:modified xsi:type="dcterms:W3CDTF">2024-02-21T18:58:50Z</dcterms:modified>
  <dc:identifier>DAFq6bDV0HI</dc:identifier>
</cp:coreProperties>
</file>