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Arimo" panose="020B0604020202020204" charset="0"/>
      <p:regular r:id="rId13"/>
    </p:embeddedFont>
    <p:embeddedFont>
      <p:font typeface="Carelia" panose="020B0604020202020204" charset="0"/>
      <p:regular r:id="rId14"/>
    </p:embeddedFont>
    <p:embeddedFont>
      <p:font typeface="Glacial Indifference" panose="020B0604020202020204" charset="0"/>
      <p:regular r:id="rId15"/>
    </p:embeddedFont>
    <p:embeddedFont>
      <p:font typeface="Tangerine Bold"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C5F3D2-BADB-281F-7C07-EA8162EECCE7}" v="45" dt="2023-08-18T17:03:43.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844"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Recap of Day 1 &amp; 2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Extra video if needed:</a:t>
            </a:r>
          </a:p>
          <a:p>
            <a:endParaRPr lang="en-US"/>
          </a:p>
          <a:p>
            <a:r>
              <a:rPr lang="en-US"/>
              <a:t>https://www.youtube.com/watch?v=SlkE1qDnT4w</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Reference for video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Niagara movement aimed to further African Americans’ fight for civil rights following the American Emancipation Proclamation of 1863.</a:t>
            </a:r>
          </a:p>
          <a:p>
            <a:endParaRPr lang="en-US"/>
          </a:p>
          <a:p>
            <a:r>
              <a:rPr lang="en-US"/>
              <a:t>The meeting that took place at the Bertie hotel was when the 29 men from fourteen states met  to write the group’s founding principles. </a:t>
            </a:r>
          </a:p>
          <a:p>
            <a:endParaRPr lang="en-US"/>
          </a:p>
          <a:p>
            <a:r>
              <a:rPr lang="en-US"/>
              <a:t>The second meeting encouraged women to join the movement. By 1907 half of the delegates were women</a:t>
            </a:r>
          </a:p>
          <a:p>
            <a:endParaRPr lang="en-US"/>
          </a:p>
          <a:p>
            <a:r>
              <a:rPr lang="en-US"/>
              <a:t>The Niagara movement did not make as much headway as Du Bois would have liked. Rebranding shortly after to the now worldly recognized NAACP (National Association for the Advancement of Coloured People)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29 men signed a menu at their first meeting in Fort Erie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Photos taken by Mandy Taylor at the African American Museum in Washington DC.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purpose of the NAACP was really in simple terms a movement for equality and equity for coloured people. To achieve the life of man set out in the constitution, to achieve the liberties that were the foundation principles for American.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During the American revolutionary war Black troops fought on the British side that settled upper Canada in 1783. These black loyalists continued to fight during the war of 1812, and the rebellion of 1837. (Niagara Falls review)</a:t>
            </a:r>
          </a:p>
          <a:p>
            <a:endParaRPr lang="en-US"/>
          </a:p>
          <a:p>
            <a:r>
              <a:rPr lang="en-US"/>
              <a:t>The exact amount of Blacks who fought in these wars are not exactly clear as records were not properly kept, or kept at all. However we do know Black loyalists were on the front lines with mentions of the colored corps and Runchey's Corps of Color in the Niagara region. Unfortunately due to bad record keeping and the exclusion of the vital efforts made by Black soldiers, we are still today identifying and learning of the untold stories of the Black heroes on the front lines. (Runchey)</a:t>
            </a:r>
          </a:p>
          <a:p>
            <a:endParaRPr lang="en-US"/>
          </a:p>
          <a:p>
            <a:r>
              <a:rPr lang="en-US"/>
              <a:t>The war of 1812 - 1815 relied on Black soldiers on both sides. Blacks fought for the US and British Upper Canada.</a:t>
            </a:r>
          </a:p>
          <a:p>
            <a:endParaRPr lang="en-US"/>
          </a:p>
          <a:p>
            <a:r>
              <a:rPr lang="en-US"/>
              <a:t>The now free Black Canadians were quick to join the fight to defend Upper Canada against US invasion as they did not want to see the American principles including slavery ravage the freedoms of Canada. (Black Canadians and the war of 1812-1814)</a:t>
            </a:r>
          </a:p>
          <a:p>
            <a:endParaRPr lang="en-US"/>
          </a:p>
          <a:p>
            <a:r>
              <a:rPr lang="en-US"/>
              <a:t>During the war of 1812, Blacks from all across Canada came to border towns such as Fort Erie to fight off the Americans. Including John Baker who was originally from New Brunswick who fought in Niagara Falls, Chippawa and Fort Erie.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create.kahoot.it/share/introduce-new-topics-with-a-blind-kahoot/63d530ce-01c4-438c-95ee-e5a233b25d5d" TargetMode="External"/><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6.jpeg"/><Relationship Id="rId3" Type="http://schemas.openxmlformats.org/officeDocument/2006/relationships/notesSlide" Target="../notesSlides/notesSlide2.xml"/><Relationship Id="rId7" Type="http://schemas.openxmlformats.org/officeDocument/2006/relationships/image" Target="../media/image2.jpeg"/><Relationship Id="rId12"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ideo" Target="https://www.youtube.com/embed/DZStWWVqkh0?feature=oembed" TargetMode="Externa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5.jpeg"/><Relationship Id="rId10" Type="http://schemas.openxmlformats.org/officeDocument/2006/relationships/image" Target="../media/image14.png"/><Relationship Id="rId4" Type="http://schemas.openxmlformats.org/officeDocument/2006/relationships/image" Target="../media/image1.jpeg"/><Relationship Id="rId9"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5.jpeg"/><Relationship Id="rId12"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https://www.youtube.com/embed/beTd8RW0ozg?start=217&amp;feature=oembed" TargetMode="External"/><Relationship Id="rId6" Type="http://schemas.openxmlformats.org/officeDocument/2006/relationships/image" Target="../media/image3.png"/><Relationship Id="rId11" Type="http://schemas.openxmlformats.org/officeDocument/2006/relationships/image" Target="../media/image12.png"/><Relationship Id="rId5" Type="http://schemas.openxmlformats.org/officeDocument/2006/relationships/image" Target="../media/image4.jpe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17.png"/><Relationship Id="rId1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HlXGK2wi5oM?feature=oembed" TargetMode="Externa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4.jpeg"/><Relationship Id="rId9" Type="http://schemas.openxmlformats.org/officeDocument/2006/relationships/image" Target="../media/image21.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5.jpe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8.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32.png"/><Relationship Id="rId4" Type="http://schemas.openxmlformats.org/officeDocument/2006/relationships/image" Target="../media/image4.jpe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8.xml"/><Relationship Id="rId7" Type="http://schemas.openxmlformats.org/officeDocument/2006/relationships/image" Target="../media/image5.jpeg"/><Relationship Id="rId12"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ideo" Target="https://www.youtube.com/embed/DWCiEln_hNg?feature=oembed" TargetMode="External"/><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image" Target="../media/image2.jpeg"/><Relationship Id="rId10" Type="http://schemas.openxmlformats.org/officeDocument/2006/relationships/image" Target="../media/image32.png"/><Relationship Id="rId4" Type="http://schemas.openxmlformats.org/officeDocument/2006/relationships/image" Target="../media/image1.jpe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275401">
            <a:off x="3222365" y="963515"/>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2183834">
            <a:off x="2786027" y="2157359"/>
            <a:ext cx="9169826" cy="635095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a:grpSpLocks noChangeAspect="1"/>
          </p:cNvGrpSpPr>
          <p:nvPr/>
        </p:nvGrpSpPr>
        <p:grpSpPr>
          <a:xfrm rot="-10101156">
            <a:off x="10789186" y="1079477"/>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sp>
        <p:nvSpPr>
          <p:cNvPr id="12" name="Freeform 12"/>
          <p:cNvSpPr/>
          <p:nvPr/>
        </p:nvSpPr>
        <p:spPr>
          <a:xfrm rot="-296991">
            <a:off x="3055702" y="1435689"/>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8"/>
            <a:stretch>
              <a:fillRect/>
            </a:stretch>
          </a:blipFill>
        </p:spPr>
      </p:sp>
      <p:sp>
        <p:nvSpPr>
          <p:cNvPr id="13" name="Freeform 13"/>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9"/>
            <a:stretch>
              <a:fillRect/>
            </a:stretch>
          </a:blipFill>
        </p:spPr>
      </p:sp>
      <p:sp>
        <p:nvSpPr>
          <p:cNvPr id="14" name="Freeform 14"/>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0"/>
            <a:stretch>
              <a:fillRect/>
            </a:stretch>
          </a:blipFill>
        </p:spPr>
      </p:sp>
      <p:sp>
        <p:nvSpPr>
          <p:cNvPr id="15" name="Freeform 15"/>
          <p:cNvSpPr/>
          <p:nvPr/>
        </p:nvSpPr>
        <p:spPr>
          <a:xfrm rot="1025603">
            <a:off x="-1458512" y="7218919"/>
            <a:ext cx="4019186" cy="6136162"/>
          </a:xfrm>
          <a:custGeom>
            <a:avLst/>
            <a:gdLst/>
            <a:ahLst/>
            <a:cxnLst/>
            <a:rect l="l" t="t" r="r" b="b"/>
            <a:pathLst>
              <a:path w="4019186" h="6136162">
                <a:moveTo>
                  <a:pt x="0" y="0"/>
                </a:moveTo>
                <a:lnTo>
                  <a:pt x="4019186" y="0"/>
                </a:lnTo>
                <a:lnTo>
                  <a:pt x="4019186" y="6136162"/>
                </a:lnTo>
                <a:lnTo>
                  <a:pt x="0" y="6136162"/>
                </a:lnTo>
                <a:lnTo>
                  <a:pt x="0" y="0"/>
                </a:lnTo>
                <a:close/>
              </a:path>
            </a:pathLst>
          </a:custGeom>
          <a:blipFill>
            <a:blip r:embed="rId11"/>
            <a:stretch>
              <a:fillRect/>
            </a:stretch>
          </a:blipFill>
        </p:spPr>
      </p:sp>
      <p:sp>
        <p:nvSpPr>
          <p:cNvPr id="16" name="Freeform 16"/>
          <p:cNvSpPr/>
          <p:nvPr/>
        </p:nvSpPr>
        <p:spPr>
          <a:xfrm rot="-160405">
            <a:off x="15845490" y="7257103"/>
            <a:ext cx="3507936" cy="4278879"/>
          </a:xfrm>
          <a:custGeom>
            <a:avLst/>
            <a:gdLst/>
            <a:ahLst/>
            <a:cxnLst/>
            <a:rect l="l" t="t" r="r" b="b"/>
            <a:pathLst>
              <a:path w="3507936" h="4278879">
                <a:moveTo>
                  <a:pt x="0" y="0"/>
                </a:moveTo>
                <a:lnTo>
                  <a:pt x="3507935" y="0"/>
                </a:lnTo>
                <a:lnTo>
                  <a:pt x="3507935" y="4278879"/>
                </a:lnTo>
                <a:lnTo>
                  <a:pt x="0" y="4278879"/>
                </a:lnTo>
                <a:lnTo>
                  <a:pt x="0" y="0"/>
                </a:lnTo>
                <a:close/>
              </a:path>
            </a:pathLst>
          </a:custGeom>
          <a:blipFill>
            <a:blip r:embed="rId12"/>
            <a:stretch>
              <a:fillRect/>
            </a:stretch>
          </a:blipFill>
        </p:spPr>
      </p:sp>
      <p:sp>
        <p:nvSpPr>
          <p:cNvPr id="17" name="TextBox 17"/>
          <p:cNvSpPr txBox="1"/>
          <p:nvPr/>
        </p:nvSpPr>
        <p:spPr>
          <a:xfrm rot="-295103">
            <a:off x="4973850" y="3335267"/>
            <a:ext cx="8360231" cy="3490569"/>
          </a:xfrm>
          <a:prstGeom prst="rect">
            <a:avLst/>
          </a:prstGeom>
        </p:spPr>
        <p:txBody>
          <a:bodyPr lIns="0" tIns="0" rIns="0" bIns="0" rtlCol="0" anchor="t">
            <a:spAutoFit/>
          </a:bodyPr>
          <a:lstStyle/>
          <a:p>
            <a:pPr algn="ctr">
              <a:lnSpc>
                <a:spcPts val="13374"/>
              </a:lnSpc>
            </a:pPr>
            <a:r>
              <a:rPr lang="en-US" sz="13647">
                <a:solidFill>
                  <a:srgbClr val="605048"/>
                </a:solidFill>
                <a:latin typeface="Carelia"/>
              </a:rPr>
              <a:t>A Shared History</a:t>
            </a:r>
          </a:p>
        </p:txBody>
      </p:sp>
      <p:sp>
        <p:nvSpPr>
          <p:cNvPr id="18" name="TextBox 18"/>
          <p:cNvSpPr txBox="1"/>
          <p:nvPr/>
        </p:nvSpPr>
        <p:spPr>
          <a:xfrm rot="-316139">
            <a:off x="6125127" y="6396698"/>
            <a:ext cx="6242139" cy="1304927"/>
          </a:xfrm>
          <a:prstGeom prst="rect">
            <a:avLst/>
          </a:prstGeom>
        </p:spPr>
        <p:txBody>
          <a:bodyPr lIns="0" tIns="0" rIns="0" bIns="0" rtlCol="0" anchor="t">
            <a:spAutoFit/>
          </a:bodyPr>
          <a:lstStyle/>
          <a:p>
            <a:pPr algn="ctr">
              <a:lnSpc>
                <a:spcPts val="10799"/>
              </a:lnSpc>
            </a:pPr>
            <a:r>
              <a:rPr lang="en-US" sz="7499" spc="74">
                <a:solidFill>
                  <a:srgbClr val="605048"/>
                </a:solidFill>
                <a:latin typeface="Tangerine Bold"/>
              </a:rPr>
              <a:t>Fort Erie &amp; Buffalo</a:t>
            </a:r>
          </a:p>
        </p:txBody>
      </p:sp>
      <p:sp>
        <p:nvSpPr>
          <p:cNvPr id="19" name="Freeform 19"/>
          <p:cNvSpPr/>
          <p:nvPr/>
        </p:nvSpPr>
        <p:spPr>
          <a:xfrm rot="-6273966">
            <a:off x="15633257" y="879567"/>
            <a:ext cx="5117166" cy="1272895"/>
          </a:xfrm>
          <a:custGeom>
            <a:avLst/>
            <a:gdLst/>
            <a:ahLst/>
            <a:cxnLst/>
            <a:rect l="l" t="t" r="r" b="b"/>
            <a:pathLst>
              <a:path w="5117166" h="1272895">
                <a:moveTo>
                  <a:pt x="0" y="0"/>
                </a:moveTo>
                <a:lnTo>
                  <a:pt x="5117166" y="0"/>
                </a:lnTo>
                <a:lnTo>
                  <a:pt x="5117166" y="1272895"/>
                </a:lnTo>
                <a:lnTo>
                  <a:pt x="0" y="1272895"/>
                </a:lnTo>
                <a:lnTo>
                  <a:pt x="0" y="0"/>
                </a:lnTo>
                <a:close/>
              </a:path>
            </a:pathLst>
          </a:custGeom>
          <a:blipFill>
            <a:blip r:embed="rId9"/>
            <a:stretch>
              <a:fillRect/>
            </a:stretch>
          </a:blipFill>
        </p:spPr>
      </p:sp>
      <p:sp>
        <p:nvSpPr>
          <p:cNvPr id="20" name="Freeform 20"/>
          <p:cNvSpPr/>
          <p:nvPr/>
        </p:nvSpPr>
        <p:spPr>
          <a:xfrm rot="27259">
            <a:off x="8362120" y="1519537"/>
            <a:ext cx="891928" cy="908972"/>
          </a:xfrm>
          <a:custGeom>
            <a:avLst/>
            <a:gdLst/>
            <a:ahLst/>
            <a:cxnLst/>
            <a:rect l="l" t="t" r="r" b="b"/>
            <a:pathLst>
              <a:path w="891928" h="908972">
                <a:moveTo>
                  <a:pt x="0" y="0"/>
                </a:moveTo>
                <a:lnTo>
                  <a:pt x="891929" y="0"/>
                </a:lnTo>
                <a:lnTo>
                  <a:pt x="891929" y="908971"/>
                </a:lnTo>
                <a:lnTo>
                  <a:pt x="0" y="908971"/>
                </a:lnTo>
                <a:lnTo>
                  <a:pt x="0" y="0"/>
                </a:lnTo>
                <a:close/>
              </a:path>
            </a:pathLst>
          </a:custGeom>
          <a:blipFill>
            <a:blip r:embed="rId13"/>
            <a:stretch>
              <a:fillRect/>
            </a:stretch>
          </a:blipFill>
        </p:spPr>
      </p:sp>
      <p:sp>
        <p:nvSpPr>
          <p:cNvPr id="21" name="TextBox 21"/>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TextBox 3"/>
          <p:cNvSpPr txBox="1"/>
          <p:nvPr/>
        </p:nvSpPr>
        <p:spPr>
          <a:xfrm>
            <a:off x="1657227" y="4071783"/>
            <a:ext cx="4743116" cy="3348990"/>
          </a:xfrm>
          <a:prstGeom prst="rect">
            <a:avLst/>
          </a:prstGeom>
        </p:spPr>
        <p:txBody>
          <a:bodyPr lIns="0" tIns="0" rIns="0" bIns="0" rtlCol="0" anchor="t">
            <a:spAutoFit/>
          </a:bodyPr>
          <a:lstStyle/>
          <a:p>
            <a:pPr algn="ctr">
              <a:lnSpc>
                <a:spcPts val="3360"/>
              </a:lnSpc>
            </a:pPr>
            <a:r>
              <a:rPr lang="en-US" sz="2400">
                <a:solidFill>
                  <a:srgbClr val="605048"/>
                </a:solidFill>
                <a:latin typeface="Glacial Indifference"/>
              </a:rPr>
              <a:t>All over Canada starting notably with the American Revolutionary war Black Soldiers fought for our nation.</a:t>
            </a:r>
          </a:p>
          <a:p>
            <a:pPr marL="518162" lvl="1" indent="-259081">
              <a:lnSpc>
                <a:spcPts val="3360"/>
              </a:lnSpc>
              <a:buFont typeface="Arial"/>
              <a:buChar char="•"/>
            </a:pPr>
            <a:r>
              <a:rPr lang="en-US" sz="2400">
                <a:solidFill>
                  <a:srgbClr val="605048"/>
                </a:solidFill>
                <a:latin typeface="Glacial Indifference"/>
              </a:rPr>
              <a:t>Colored Corps.</a:t>
            </a:r>
          </a:p>
          <a:p>
            <a:pPr marL="518162" lvl="1" indent="-259081">
              <a:lnSpc>
                <a:spcPts val="3360"/>
              </a:lnSpc>
              <a:buFont typeface="Arial"/>
              <a:buChar char="•"/>
            </a:pPr>
            <a:r>
              <a:rPr lang="en-US" sz="2400">
                <a:solidFill>
                  <a:srgbClr val="605048"/>
                </a:solidFill>
                <a:latin typeface="Glacial Indifference"/>
              </a:rPr>
              <a:t>Captain Runchey's Coprs of Color</a:t>
            </a:r>
          </a:p>
          <a:p>
            <a:pPr marL="518162" lvl="1" indent="-259081">
              <a:lnSpc>
                <a:spcPts val="3360"/>
              </a:lnSpc>
              <a:buFont typeface="Arial"/>
              <a:buChar char="•"/>
            </a:pPr>
            <a:r>
              <a:rPr lang="en-US" sz="2400">
                <a:solidFill>
                  <a:srgbClr val="605048"/>
                </a:solidFill>
                <a:latin typeface="Glacial Indifference"/>
              </a:rPr>
              <a:t>Those untold </a:t>
            </a:r>
          </a:p>
        </p:txBody>
      </p:sp>
      <p:sp>
        <p:nvSpPr>
          <p:cNvPr id="4" name="TextBox 4"/>
          <p:cNvSpPr txBox="1"/>
          <p:nvPr/>
        </p:nvSpPr>
        <p:spPr>
          <a:xfrm>
            <a:off x="1427687" y="3177195"/>
            <a:ext cx="5361454" cy="559562"/>
          </a:xfrm>
          <a:prstGeom prst="rect">
            <a:avLst/>
          </a:prstGeom>
        </p:spPr>
        <p:txBody>
          <a:bodyPr lIns="0" tIns="0" rIns="0" bIns="0" rtlCol="0" anchor="t">
            <a:spAutoFit/>
          </a:bodyPr>
          <a:lstStyle/>
          <a:p>
            <a:pPr algn="ctr">
              <a:lnSpc>
                <a:spcPts val="4263"/>
              </a:lnSpc>
            </a:pPr>
            <a:r>
              <a:rPr lang="en-US" sz="4099" spc="110">
                <a:solidFill>
                  <a:srgbClr val="605048"/>
                </a:solidFill>
                <a:latin typeface="Carelia"/>
              </a:rPr>
              <a:t>Coloured Troops</a:t>
            </a:r>
          </a:p>
        </p:txBody>
      </p:sp>
      <p:sp>
        <p:nvSpPr>
          <p:cNvPr id="5" name="TextBox 5"/>
          <p:cNvSpPr txBox="1"/>
          <p:nvPr/>
        </p:nvSpPr>
        <p:spPr>
          <a:xfrm>
            <a:off x="6794317" y="3230046"/>
            <a:ext cx="4699367" cy="457707"/>
          </a:xfrm>
          <a:prstGeom prst="rect">
            <a:avLst/>
          </a:prstGeom>
        </p:spPr>
        <p:txBody>
          <a:bodyPr lIns="0" tIns="0" rIns="0" bIns="0" rtlCol="0" anchor="t">
            <a:spAutoFit/>
          </a:bodyPr>
          <a:lstStyle/>
          <a:p>
            <a:pPr algn="ctr">
              <a:lnSpc>
                <a:spcPts val="3115"/>
              </a:lnSpc>
            </a:pPr>
            <a:r>
              <a:rPr lang="en-US" sz="4099" spc="110">
                <a:solidFill>
                  <a:srgbClr val="605048"/>
                </a:solidFill>
                <a:latin typeface="Carelia"/>
              </a:rPr>
              <a:t>1812-1814</a:t>
            </a:r>
          </a:p>
        </p:txBody>
      </p:sp>
      <p:sp>
        <p:nvSpPr>
          <p:cNvPr id="6" name="Freeform 6"/>
          <p:cNvSpPr/>
          <p:nvPr/>
        </p:nvSpPr>
        <p:spPr>
          <a:xfrm rot="4121768" flipH="1">
            <a:off x="-1153696" y="-278026"/>
            <a:ext cx="3009155" cy="3761444"/>
          </a:xfrm>
          <a:custGeom>
            <a:avLst/>
            <a:gdLst/>
            <a:ahLst/>
            <a:cxnLst/>
            <a:rect l="l" t="t" r="r" b="b"/>
            <a:pathLst>
              <a:path w="3009155" h="3761444">
                <a:moveTo>
                  <a:pt x="3009154" y="0"/>
                </a:moveTo>
                <a:lnTo>
                  <a:pt x="0" y="0"/>
                </a:lnTo>
                <a:lnTo>
                  <a:pt x="0" y="3761444"/>
                </a:lnTo>
                <a:lnTo>
                  <a:pt x="3009154" y="3761444"/>
                </a:lnTo>
                <a:lnTo>
                  <a:pt x="3009154" y="0"/>
                </a:lnTo>
                <a:close/>
              </a:path>
            </a:pathLst>
          </a:custGeom>
          <a:blipFill>
            <a:blip r:embed="rId4"/>
            <a:stretch>
              <a:fillRect/>
            </a:stretch>
          </a:blipFill>
        </p:spPr>
      </p:sp>
      <p:grpSp>
        <p:nvGrpSpPr>
          <p:cNvPr id="7" name="Group 7"/>
          <p:cNvGrpSpPr>
            <a:grpSpLocks noChangeAspect="1"/>
          </p:cNvGrpSpPr>
          <p:nvPr/>
        </p:nvGrpSpPr>
        <p:grpSpPr>
          <a:xfrm rot="-9710503">
            <a:off x="-3793871" y="8643049"/>
            <a:ext cx="10902197" cy="7550781"/>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sp>
        <p:nvSpPr>
          <p:cNvPr id="10" name="Freeform 10"/>
          <p:cNvSpPr/>
          <p:nvPr/>
        </p:nvSpPr>
        <p:spPr>
          <a:xfrm rot="4432255">
            <a:off x="14406487" y="376810"/>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7"/>
            <a:stretch>
              <a:fillRect/>
            </a:stretch>
          </a:blipFill>
        </p:spPr>
      </p:sp>
      <p:grpSp>
        <p:nvGrpSpPr>
          <p:cNvPr id="11" name="Group 11"/>
          <p:cNvGrpSpPr>
            <a:grpSpLocks noChangeAspect="1"/>
          </p:cNvGrpSpPr>
          <p:nvPr/>
        </p:nvGrpSpPr>
        <p:grpSpPr>
          <a:xfrm rot="-9144829">
            <a:off x="14174942" y="-4664222"/>
            <a:ext cx="10902197" cy="7550781"/>
            <a:chOff x="0" y="0"/>
            <a:chExt cx="3429000" cy="2374900"/>
          </a:xfrm>
        </p:grpSpPr>
        <p:sp>
          <p:nvSpPr>
            <p:cNvPr id="12" name="Freeform 1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sp>
        <p:sp>
          <p:nvSpPr>
            <p:cNvPr id="13" name="Freeform 1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sp>
        <p:nvSpPr>
          <p:cNvPr id="14" name="TextBox 14"/>
          <p:cNvSpPr txBox="1"/>
          <p:nvPr/>
        </p:nvSpPr>
        <p:spPr>
          <a:xfrm>
            <a:off x="1412622" y="565148"/>
            <a:ext cx="15462756" cy="1613154"/>
          </a:xfrm>
          <a:prstGeom prst="rect">
            <a:avLst/>
          </a:prstGeom>
        </p:spPr>
        <p:txBody>
          <a:bodyPr lIns="0" tIns="0" rIns="0" bIns="0" rtlCol="0" anchor="t">
            <a:spAutoFit/>
          </a:bodyPr>
          <a:lstStyle/>
          <a:p>
            <a:pPr marL="0" lvl="0" indent="0" algn="ctr">
              <a:lnSpc>
                <a:spcPts val="12543"/>
              </a:lnSpc>
            </a:pPr>
            <a:r>
              <a:rPr lang="en-US" sz="11100" spc="266">
                <a:solidFill>
                  <a:srgbClr val="605048"/>
                </a:solidFill>
                <a:latin typeface="Carelia Bold"/>
              </a:rPr>
              <a:t>War &amp; Civil Conflict</a:t>
            </a:r>
          </a:p>
        </p:txBody>
      </p:sp>
      <p:sp>
        <p:nvSpPr>
          <p:cNvPr id="15" name="Freeform 15"/>
          <p:cNvSpPr/>
          <p:nvPr/>
        </p:nvSpPr>
        <p:spPr>
          <a:xfrm rot="-6875550">
            <a:off x="-7438727" y="5597915"/>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7"/>
            <a:stretch>
              <a:fillRect/>
            </a:stretch>
          </a:blipFill>
        </p:spPr>
      </p:sp>
      <p:sp>
        <p:nvSpPr>
          <p:cNvPr id="16" name="Freeform 16"/>
          <p:cNvSpPr/>
          <p:nvPr/>
        </p:nvSpPr>
        <p:spPr>
          <a:xfrm rot="-4471803">
            <a:off x="15199910" y="6581252"/>
            <a:ext cx="4731631" cy="7101886"/>
          </a:xfrm>
          <a:custGeom>
            <a:avLst/>
            <a:gdLst/>
            <a:ahLst/>
            <a:cxnLst/>
            <a:rect l="l" t="t" r="r" b="b"/>
            <a:pathLst>
              <a:path w="4731631" h="7101886">
                <a:moveTo>
                  <a:pt x="0" y="0"/>
                </a:moveTo>
                <a:lnTo>
                  <a:pt x="4731631" y="0"/>
                </a:lnTo>
                <a:lnTo>
                  <a:pt x="4731631" y="7101886"/>
                </a:lnTo>
                <a:lnTo>
                  <a:pt x="0" y="7101886"/>
                </a:lnTo>
                <a:lnTo>
                  <a:pt x="0" y="0"/>
                </a:lnTo>
                <a:close/>
              </a:path>
            </a:pathLst>
          </a:custGeom>
          <a:blipFill>
            <a:blip r:embed="rId8"/>
            <a:stretch>
              <a:fillRect/>
            </a:stretch>
          </a:blipFill>
        </p:spPr>
      </p:sp>
      <p:sp>
        <p:nvSpPr>
          <p:cNvPr id="17" name="TextBox 17"/>
          <p:cNvSpPr txBox="1"/>
          <p:nvPr/>
        </p:nvSpPr>
        <p:spPr>
          <a:xfrm>
            <a:off x="6827395" y="4071783"/>
            <a:ext cx="4743116" cy="2091690"/>
          </a:xfrm>
          <a:prstGeom prst="rect">
            <a:avLst/>
          </a:prstGeom>
        </p:spPr>
        <p:txBody>
          <a:bodyPr lIns="0" tIns="0" rIns="0" bIns="0" rtlCol="0" anchor="t">
            <a:spAutoFit/>
          </a:bodyPr>
          <a:lstStyle/>
          <a:p>
            <a:pPr marL="518162" lvl="1" indent="-259081" algn="ctr">
              <a:lnSpc>
                <a:spcPts val="3360"/>
              </a:lnSpc>
              <a:buFont typeface="Arial"/>
              <a:buChar char="•"/>
            </a:pPr>
            <a:r>
              <a:rPr lang="en-US" sz="2400">
                <a:solidFill>
                  <a:srgbClr val="605048"/>
                </a:solidFill>
                <a:latin typeface="Glacial Indifference"/>
              </a:rPr>
              <a:t>Found freedom and went on to defend their freedom on the front lines</a:t>
            </a:r>
          </a:p>
          <a:p>
            <a:pPr marL="518162" lvl="1" indent="-259081" algn="ctr">
              <a:lnSpc>
                <a:spcPts val="3360"/>
              </a:lnSpc>
              <a:buFont typeface="Arial"/>
              <a:buChar char="•"/>
            </a:pPr>
            <a:r>
              <a:rPr lang="en-US" sz="2400">
                <a:solidFill>
                  <a:srgbClr val="605048"/>
                </a:solidFill>
                <a:latin typeface="Glacial Indifference"/>
              </a:rPr>
              <a:t>Defenders from near and far In the fight of Fort Erie</a:t>
            </a:r>
          </a:p>
        </p:txBody>
      </p:sp>
      <p:sp>
        <p:nvSpPr>
          <p:cNvPr id="18" name="TextBox 18"/>
          <p:cNvSpPr txBox="1"/>
          <p:nvPr/>
        </p:nvSpPr>
        <p:spPr>
          <a:xfrm>
            <a:off x="12379588" y="4071783"/>
            <a:ext cx="4743116" cy="3348990"/>
          </a:xfrm>
          <a:prstGeom prst="rect">
            <a:avLst/>
          </a:prstGeom>
        </p:spPr>
        <p:txBody>
          <a:bodyPr lIns="0" tIns="0" rIns="0" bIns="0" rtlCol="0" anchor="t">
            <a:spAutoFit/>
          </a:bodyPr>
          <a:lstStyle/>
          <a:p>
            <a:pPr marL="518162" lvl="1" indent="-259081">
              <a:lnSpc>
                <a:spcPts val="3360"/>
              </a:lnSpc>
              <a:buFont typeface="Arial"/>
              <a:buChar char="•"/>
            </a:pPr>
            <a:r>
              <a:rPr lang="en-US" sz="2400">
                <a:solidFill>
                  <a:srgbClr val="605048"/>
                </a:solidFill>
                <a:latin typeface="Glacial Indifference"/>
              </a:rPr>
              <a:t>1956 Memorial Day &amp; racial tension</a:t>
            </a:r>
          </a:p>
          <a:p>
            <a:pPr marL="518162" lvl="1" indent="-259081" algn="ctr">
              <a:lnSpc>
                <a:spcPts val="3360"/>
              </a:lnSpc>
              <a:buFont typeface="Arial"/>
              <a:buChar char="•"/>
            </a:pPr>
            <a:r>
              <a:rPr lang="en-US" sz="2400">
                <a:solidFill>
                  <a:srgbClr val="605048"/>
                </a:solidFill>
                <a:latin typeface="Glacial Indifference"/>
              </a:rPr>
              <a:t>"absolutely intent to injure and maim any colored person in sight"</a:t>
            </a:r>
          </a:p>
          <a:p>
            <a:pPr marL="518162" lvl="1" indent="-259081" algn="ctr">
              <a:lnSpc>
                <a:spcPts val="3360"/>
              </a:lnSpc>
              <a:buFont typeface="Arial"/>
              <a:buChar char="•"/>
            </a:pPr>
            <a:r>
              <a:rPr lang="en-US" sz="2400">
                <a:solidFill>
                  <a:srgbClr val="605048"/>
                </a:solidFill>
                <a:latin typeface="Glacial Indifference"/>
              </a:rPr>
              <a:t>"confronting the physical manifestation of black migration"</a:t>
            </a:r>
          </a:p>
        </p:txBody>
      </p:sp>
      <p:sp>
        <p:nvSpPr>
          <p:cNvPr id="19" name="TextBox 19"/>
          <p:cNvSpPr txBox="1"/>
          <p:nvPr/>
        </p:nvSpPr>
        <p:spPr>
          <a:xfrm>
            <a:off x="12242991" y="3170911"/>
            <a:ext cx="5016309" cy="559562"/>
          </a:xfrm>
          <a:prstGeom prst="rect">
            <a:avLst/>
          </a:prstGeom>
        </p:spPr>
        <p:txBody>
          <a:bodyPr lIns="0" tIns="0" rIns="0" bIns="0" rtlCol="0" anchor="t">
            <a:spAutoFit/>
          </a:bodyPr>
          <a:lstStyle/>
          <a:p>
            <a:pPr algn="ctr">
              <a:lnSpc>
                <a:spcPts val="4263"/>
              </a:lnSpc>
            </a:pPr>
            <a:r>
              <a:rPr lang="en-US" sz="4099" spc="110">
                <a:solidFill>
                  <a:srgbClr val="605048"/>
                </a:solidFill>
                <a:latin typeface="Carelia"/>
              </a:rPr>
              <a:t>Crystal Beach Riot</a:t>
            </a:r>
          </a:p>
        </p:txBody>
      </p:sp>
      <p:sp>
        <p:nvSpPr>
          <p:cNvPr id="20" name="TextBox 20"/>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a:grpSpLocks noChangeAspect="1"/>
          </p:cNvGrpSpPr>
          <p:nvPr/>
        </p:nvGrpSpPr>
        <p:grpSpPr>
          <a:xfrm rot="1369857">
            <a:off x="-8946082" y="3195344"/>
            <a:ext cx="10934794" cy="757335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sp>
        <p:nvSpPr>
          <p:cNvPr id="6" name="TextBox 6"/>
          <p:cNvSpPr txBox="1"/>
          <p:nvPr/>
        </p:nvSpPr>
        <p:spPr>
          <a:xfrm>
            <a:off x="2158316" y="3319213"/>
            <a:ext cx="13971368" cy="1045199"/>
          </a:xfrm>
          <a:prstGeom prst="rect">
            <a:avLst/>
          </a:prstGeom>
        </p:spPr>
        <p:txBody>
          <a:bodyPr lIns="0" tIns="0" rIns="0" bIns="0" rtlCol="0" anchor="t">
            <a:spAutoFit/>
          </a:bodyPr>
          <a:lstStyle/>
          <a:p>
            <a:pPr algn="ctr">
              <a:lnSpc>
                <a:spcPts val="7219"/>
              </a:lnSpc>
            </a:pPr>
            <a:r>
              <a:rPr lang="en-US" sz="9499" spc="256">
                <a:solidFill>
                  <a:srgbClr val="605048"/>
                </a:solidFill>
                <a:latin typeface="Carelia"/>
              </a:rPr>
              <a:t>KAHOOT</a:t>
            </a:r>
          </a:p>
        </p:txBody>
      </p:sp>
      <p:sp>
        <p:nvSpPr>
          <p:cNvPr id="7" name="TextBox 7"/>
          <p:cNvSpPr txBox="1"/>
          <p:nvPr/>
        </p:nvSpPr>
        <p:spPr>
          <a:xfrm>
            <a:off x="3695148" y="4611157"/>
            <a:ext cx="11409469" cy="2098674"/>
          </a:xfrm>
          <a:prstGeom prst="rect">
            <a:avLst/>
          </a:prstGeom>
        </p:spPr>
        <p:txBody>
          <a:bodyPr lIns="0" tIns="0" rIns="0" bIns="0" rtlCol="0" anchor="t">
            <a:spAutoFit/>
          </a:bodyPr>
          <a:lstStyle/>
          <a:p>
            <a:pPr algn="ctr">
              <a:lnSpc>
                <a:spcPts val="5600"/>
              </a:lnSpc>
            </a:pPr>
            <a:r>
              <a:rPr lang="en-US" sz="4000" u="sng">
                <a:solidFill>
                  <a:srgbClr val="605048"/>
                </a:solidFill>
                <a:latin typeface="Carelia"/>
                <a:hlinkClick r:id="rId6" tooltip="https://create.kahoot.it/share/introduce-new-topics-with-a-blind-kahoot/63d530ce-01c4-438c-95ee-e5a233b25d5d"/>
              </a:rPr>
              <a:t>https://create.kahoot.it/share/introduce-new-topics-with-a-blind-kahoot/63d530ce-01c4-438c-95ee-e5a233b25d5d</a:t>
            </a:r>
          </a:p>
        </p:txBody>
      </p:sp>
      <p:sp>
        <p:nvSpPr>
          <p:cNvPr id="8" name="Freeform 8"/>
          <p:cNvSpPr/>
          <p:nvPr/>
        </p:nvSpPr>
        <p:spPr>
          <a:xfrm rot="1921304">
            <a:off x="10065681" y="-4534537"/>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7"/>
            <a:stretch>
              <a:fillRect/>
            </a:stretch>
          </a:blipFill>
        </p:spPr>
      </p:sp>
      <p:sp>
        <p:nvSpPr>
          <p:cNvPr id="9" name="Freeform 9"/>
          <p:cNvSpPr/>
          <p:nvPr/>
        </p:nvSpPr>
        <p:spPr>
          <a:xfrm rot="-8793056">
            <a:off x="-5347750" y="6389853"/>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7"/>
            <a:stretch>
              <a:fillRect/>
            </a:stretch>
          </a:blipFill>
        </p:spPr>
      </p:sp>
      <p:sp>
        <p:nvSpPr>
          <p:cNvPr id="10" name="Freeform 10"/>
          <p:cNvSpPr/>
          <p:nvPr/>
        </p:nvSpPr>
        <p:spPr>
          <a:xfrm>
            <a:off x="0" y="6656032"/>
            <a:ext cx="4278998" cy="5219399"/>
          </a:xfrm>
          <a:custGeom>
            <a:avLst/>
            <a:gdLst/>
            <a:ahLst/>
            <a:cxnLst/>
            <a:rect l="l" t="t" r="r" b="b"/>
            <a:pathLst>
              <a:path w="4278998" h="5219399">
                <a:moveTo>
                  <a:pt x="0" y="0"/>
                </a:moveTo>
                <a:lnTo>
                  <a:pt x="4278998" y="0"/>
                </a:lnTo>
                <a:lnTo>
                  <a:pt x="4278998" y="5219400"/>
                </a:lnTo>
                <a:lnTo>
                  <a:pt x="0" y="5219400"/>
                </a:lnTo>
                <a:lnTo>
                  <a:pt x="0" y="0"/>
                </a:lnTo>
                <a:close/>
              </a:path>
            </a:pathLst>
          </a:custGeom>
          <a:blipFill>
            <a:blip r:embed="rId8"/>
            <a:stretch>
              <a:fillRect/>
            </a:stretch>
          </a:blipFill>
        </p:spPr>
      </p:sp>
      <p:grpSp>
        <p:nvGrpSpPr>
          <p:cNvPr id="11" name="Group 11"/>
          <p:cNvGrpSpPr>
            <a:grpSpLocks noChangeAspect="1"/>
          </p:cNvGrpSpPr>
          <p:nvPr/>
        </p:nvGrpSpPr>
        <p:grpSpPr>
          <a:xfrm rot="-9081209">
            <a:off x="9755306" y="-5785150"/>
            <a:ext cx="4921956" cy="7315995"/>
            <a:chOff x="0" y="0"/>
            <a:chExt cx="3175000" cy="4719320"/>
          </a:xfrm>
        </p:grpSpPr>
        <p:sp>
          <p:nvSpPr>
            <p:cNvPr id="12" name="Freeform 12"/>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9"/>
              <a:stretch>
                <a:fillRect l="-113593" r="-237551"/>
              </a:stretch>
            </a:blipFill>
          </p:spPr>
        </p:sp>
        <p:sp>
          <p:nvSpPr>
            <p:cNvPr id="13" name="Freeform 13"/>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10"/>
              <a:stretch>
                <a:fillRect l="-4322" t="-3535" r="-518"/>
              </a:stretch>
            </a:blipFill>
          </p:spPr>
        </p:sp>
      </p:grpSp>
      <p:sp>
        <p:nvSpPr>
          <p:cNvPr id="14" name="Freeform 14"/>
          <p:cNvSpPr/>
          <p:nvPr/>
        </p:nvSpPr>
        <p:spPr>
          <a:xfrm rot="-873034" flipH="1">
            <a:off x="14970934" y="625867"/>
            <a:ext cx="4576731" cy="6869390"/>
          </a:xfrm>
          <a:custGeom>
            <a:avLst/>
            <a:gdLst/>
            <a:ahLst/>
            <a:cxnLst/>
            <a:rect l="l" t="t" r="r" b="b"/>
            <a:pathLst>
              <a:path w="4576731" h="6869390">
                <a:moveTo>
                  <a:pt x="4576732" y="0"/>
                </a:moveTo>
                <a:lnTo>
                  <a:pt x="0" y="0"/>
                </a:lnTo>
                <a:lnTo>
                  <a:pt x="0" y="6869390"/>
                </a:lnTo>
                <a:lnTo>
                  <a:pt x="4576732" y="6869390"/>
                </a:lnTo>
                <a:lnTo>
                  <a:pt x="4576732" y="0"/>
                </a:lnTo>
                <a:close/>
              </a:path>
            </a:pathLst>
          </a:custGeom>
          <a:blipFill>
            <a:blip r:embed="rId11"/>
            <a:stretch>
              <a:fillRect/>
            </a:stretch>
          </a:blipFill>
        </p:spPr>
      </p:sp>
      <p:sp>
        <p:nvSpPr>
          <p:cNvPr id="15" name="Freeform 15"/>
          <p:cNvSpPr/>
          <p:nvPr/>
        </p:nvSpPr>
        <p:spPr>
          <a:xfrm rot="8175697">
            <a:off x="15933786" y="8168974"/>
            <a:ext cx="4708429" cy="1171222"/>
          </a:xfrm>
          <a:custGeom>
            <a:avLst/>
            <a:gdLst/>
            <a:ahLst/>
            <a:cxnLst/>
            <a:rect l="l" t="t" r="r" b="b"/>
            <a:pathLst>
              <a:path w="4708429" h="1171222">
                <a:moveTo>
                  <a:pt x="0" y="0"/>
                </a:moveTo>
                <a:lnTo>
                  <a:pt x="4708428" y="0"/>
                </a:lnTo>
                <a:lnTo>
                  <a:pt x="4708428" y="1171221"/>
                </a:lnTo>
                <a:lnTo>
                  <a:pt x="0" y="1171221"/>
                </a:lnTo>
                <a:lnTo>
                  <a:pt x="0" y="0"/>
                </a:lnTo>
                <a:close/>
              </a:path>
            </a:pathLst>
          </a:custGeom>
          <a:blipFill>
            <a:blip r:embed="rId12"/>
            <a:stretch>
              <a:fillRect/>
            </a:stretch>
          </a:blipFill>
        </p:spPr>
      </p:sp>
      <p:sp>
        <p:nvSpPr>
          <p:cNvPr id="16" name="Freeform 16"/>
          <p:cNvSpPr/>
          <p:nvPr/>
        </p:nvSpPr>
        <p:spPr>
          <a:xfrm rot="7306022">
            <a:off x="15507546" y="8590549"/>
            <a:ext cx="3629837" cy="3566315"/>
          </a:xfrm>
          <a:custGeom>
            <a:avLst/>
            <a:gdLst/>
            <a:ahLst/>
            <a:cxnLst/>
            <a:rect l="l" t="t" r="r" b="b"/>
            <a:pathLst>
              <a:path w="3629837" h="3566315">
                <a:moveTo>
                  <a:pt x="0" y="0"/>
                </a:moveTo>
                <a:lnTo>
                  <a:pt x="3629837" y="0"/>
                </a:lnTo>
                <a:lnTo>
                  <a:pt x="3629837" y="3566315"/>
                </a:lnTo>
                <a:lnTo>
                  <a:pt x="0" y="3566315"/>
                </a:lnTo>
                <a:lnTo>
                  <a:pt x="0" y="0"/>
                </a:lnTo>
                <a:close/>
              </a:path>
            </a:pathLst>
          </a:custGeom>
          <a:blipFill>
            <a:blip r:embed="rId13"/>
            <a:stretch>
              <a:fillRect/>
            </a:stretch>
          </a:blipFill>
        </p:spPr>
      </p:sp>
      <p:sp>
        <p:nvSpPr>
          <p:cNvPr id="17" name="TextBox 17"/>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sp>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278" b="-27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sp>
        <p:nvSpPr>
          <p:cNvPr id="15" name="Freeform 15"/>
          <p:cNvSpPr/>
          <p:nvPr/>
        </p:nvSpPr>
        <p:spPr>
          <a:xfrm rot="-5420276">
            <a:off x="600455" y="1315330"/>
            <a:ext cx="9255763" cy="7961133"/>
          </a:xfrm>
          <a:custGeom>
            <a:avLst/>
            <a:gdLst/>
            <a:ahLst/>
            <a:cxnLst/>
            <a:rect l="l" t="t" r="r" b="b"/>
            <a:pathLst>
              <a:path w="9255763" h="7961133">
                <a:moveTo>
                  <a:pt x="0" y="0"/>
                </a:moveTo>
                <a:lnTo>
                  <a:pt x="9255762" y="0"/>
                </a:lnTo>
                <a:lnTo>
                  <a:pt x="9255762" y="7961132"/>
                </a:lnTo>
                <a:lnTo>
                  <a:pt x="0" y="7961132"/>
                </a:lnTo>
                <a:lnTo>
                  <a:pt x="0" y="0"/>
                </a:lnTo>
                <a:close/>
              </a:path>
            </a:pathLst>
          </a:custGeom>
          <a:blipFill>
            <a:blip r:embed="rId10"/>
            <a:stretch>
              <a:fillRect/>
            </a:stretch>
          </a:blipFill>
        </p:spPr>
      </p:sp>
      <p:sp>
        <p:nvSpPr>
          <p:cNvPr id="16" name="TextBox 16"/>
          <p:cNvSpPr txBox="1"/>
          <p:nvPr/>
        </p:nvSpPr>
        <p:spPr>
          <a:xfrm>
            <a:off x="3210549" y="2004688"/>
            <a:ext cx="5513187" cy="1295019"/>
          </a:xfrm>
          <a:prstGeom prst="rect">
            <a:avLst/>
          </a:prstGeom>
        </p:spPr>
        <p:txBody>
          <a:bodyPr lIns="0" tIns="0" rIns="0" bIns="0" rtlCol="0" anchor="t">
            <a:spAutoFit/>
          </a:bodyPr>
          <a:lstStyle/>
          <a:p>
            <a:pPr>
              <a:lnSpc>
                <a:spcPts val="4997"/>
              </a:lnSpc>
            </a:pPr>
            <a:r>
              <a:rPr lang="en-US" sz="5099">
                <a:solidFill>
                  <a:srgbClr val="605048"/>
                </a:solidFill>
                <a:latin typeface="Carelia"/>
              </a:rPr>
              <a:t>Underground Railroad</a:t>
            </a:r>
          </a:p>
        </p:txBody>
      </p:sp>
      <p:sp>
        <p:nvSpPr>
          <p:cNvPr id="17" name="TextBox 17"/>
          <p:cNvSpPr txBox="1"/>
          <p:nvPr/>
        </p:nvSpPr>
        <p:spPr>
          <a:xfrm rot="-15471">
            <a:off x="2631620" y="3619904"/>
            <a:ext cx="5235300" cy="3718527"/>
          </a:xfrm>
          <a:prstGeom prst="rect">
            <a:avLst/>
          </a:prstGeom>
        </p:spPr>
        <p:txBody>
          <a:bodyPr lIns="0" tIns="0" rIns="0" bIns="0" rtlCol="0" anchor="t">
            <a:spAutoFit/>
          </a:bodyPr>
          <a:lstStyle/>
          <a:p>
            <a:pPr>
              <a:lnSpc>
                <a:spcPts val="3671"/>
              </a:lnSpc>
            </a:pPr>
            <a:r>
              <a:rPr lang="en-US" sz="2549">
                <a:solidFill>
                  <a:srgbClr val="605048"/>
                </a:solidFill>
                <a:latin typeface="Times New Roman"/>
              </a:rPr>
              <a:t>What is the underground railroad?</a:t>
            </a:r>
          </a:p>
          <a:p>
            <a:pPr>
              <a:lnSpc>
                <a:spcPts val="3671"/>
              </a:lnSpc>
            </a:pPr>
            <a:endParaRPr lang="en-US" sz="2549">
              <a:solidFill>
                <a:srgbClr val="605048"/>
              </a:solidFill>
              <a:latin typeface="Times New Roman"/>
            </a:endParaRPr>
          </a:p>
          <a:p>
            <a:pPr marL="550483" lvl="1" indent="-275241">
              <a:lnSpc>
                <a:spcPts val="3671"/>
              </a:lnSpc>
              <a:buFont typeface="Arial"/>
              <a:buChar char="•"/>
            </a:pPr>
            <a:r>
              <a:rPr lang="en-US" sz="2549">
                <a:solidFill>
                  <a:srgbClr val="605048"/>
                </a:solidFill>
                <a:latin typeface="Times New Roman"/>
              </a:rPr>
              <a:t>A system structured by many networks comprised of both freed slaves and allied white people in the fight to free all those enslaved in America.</a:t>
            </a:r>
          </a:p>
          <a:p>
            <a:pPr>
              <a:lnSpc>
                <a:spcPts val="3671"/>
              </a:lnSpc>
            </a:pPr>
            <a:endParaRPr lang="en-US" sz="2549">
              <a:solidFill>
                <a:srgbClr val="605048"/>
              </a:solidFill>
              <a:latin typeface="Times New Roman"/>
            </a:endParaRPr>
          </a:p>
        </p:txBody>
      </p:sp>
      <p:sp>
        <p:nvSpPr>
          <p:cNvPr id="18" name="Freeform 18"/>
          <p:cNvSpPr/>
          <p:nvPr/>
        </p:nvSpPr>
        <p:spPr>
          <a:xfrm>
            <a:off x="9909514" y="1757038"/>
            <a:ext cx="7492661" cy="5791247"/>
          </a:xfrm>
          <a:custGeom>
            <a:avLst/>
            <a:gdLst/>
            <a:ahLst/>
            <a:cxnLst/>
            <a:rect l="l" t="t" r="r" b="b"/>
            <a:pathLst>
              <a:path w="7492661" h="5791247">
                <a:moveTo>
                  <a:pt x="0" y="0"/>
                </a:moveTo>
                <a:lnTo>
                  <a:pt x="7492661" y="0"/>
                </a:lnTo>
                <a:lnTo>
                  <a:pt x="7492661" y="5791247"/>
                </a:lnTo>
                <a:lnTo>
                  <a:pt x="0" y="5791247"/>
                </a:lnTo>
                <a:lnTo>
                  <a:pt x="0" y="0"/>
                </a:lnTo>
                <a:close/>
              </a:path>
            </a:pathLst>
          </a:custGeom>
          <a:blipFill>
            <a:blip r:embed="rId11"/>
            <a:stretch>
              <a:fillRect b="-107"/>
            </a:stretch>
          </a:blipFill>
        </p:spPr>
      </p:sp>
      <p:sp>
        <p:nvSpPr>
          <p:cNvPr id="19" name="Freeform 19"/>
          <p:cNvSpPr/>
          <p:nvPr/>
        </p:nvSpPr>
        <p:spPr>
          <a:xfrm rot="27259">
            <a:off x="4455292" y="574214"/>
            <a:ext cx="891928" cy="908972"/>
          </a:xfrm>
          <a:custGeom>
            <a:avLst/>
            <a:gdLst/>
            <a:ahLst/>
            <a:cxnLst/>
            <a:rect l="l" t="t" r="r" b="b"/>
            <a:pathLst>
              <a:path w="891928" h="908972">
                <a:moveTo>
                  <a:pt x="0" y="0"/>
                </a:moveTo>
                <a:lnTo>
                  <a:pt x="891928" y="0"/>
                </a:lnTo>
                <a:lnTo>
                  <a:pt x="891928" y="908972"/>
                </a:lnTo>
                <a:lnTo>
                  <a:pt x="0" y="908972"/>
                </a:lnTo>
                <a:lnTo>
                  <a:pt x="0" y="0"/>
                </a:lnTo>
                <a:close/>
              </a:path>
            </a:pathLst>
          </a:custGeom>
          <a:blipFill>
            <a:blip r:embed="rId12"/>
            <a:stretch>
              <a:fillRect/>
            </a:stretch>
          </a:blipFill>
        </p:spPr>
      </p:sp>
      <p:sp>
        <p:nvSpPr>
          <p:cNvPr id="21" name="TextBox 21"/>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pic>
        <p:nvPicPr>
          <p:cNvPr id="23" name="Online Media 22" title="Heritage Minutes: Underground Railroad">
            <a:hlinkClick r:id="" action="ppaction://media"/>
            <a:extLst>
              <a:ext uri="{FF2B5EF4-FFF2-40B4-BE49-F238E27FC236}">
                <a16:creationId xmlns:a16="http://schemas.microsoft.com/office/drawing/2014/main" id="{96516B18-5D8C-3108-1195-CDE22D4BC940}"/>
              </a:ext>
            </a:extLst>
          </p:cNvPr>
          <p:cNvPicPr>
            <a:picLocks noRot="1" noChangeAspect="1"/>
          </p:cNvPicPr>
          <p:nvPr>
            <a:videoFile r:link="rId1"/>
          </p:nvPr>
        </p:nvPicPr>
        <p:blipFill>
          <a:blip r:embed="rId13"/>
          <a:stretch>
            <a:fillRect/>
          </a:stretch>
        </p:blipFill>
        <p:spPr>
          <a:xfrm>
            <a:off x="10258226" y="2095302"/>
            <a:ext cx="6844109" cy="515877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sp>
      <p:grpSp>
        <p:nvGrpSpPr>
          <p:cNvPr id="3" name="Group 3"/>
          <p:cNvGrpSpPr>
            <a:grpSpLocks noChangeAspect="1"/>
          </p:cNvGrpSpPr>
          <p:nvPr/>
        </p:nvGrpSpPr>
        <p:grpSpPr>
          <a:xfrm rot="-999611">
            <a:off x="5202483" y="2340477"/>
            <a:ext cx="10183769" cy="7053203"/>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grpSp>
        <p:nvGrpSpPr>
          <p:cNvPr id="6" name="Group 6"/>
          <p:cNvGrpSpPr>
            <a:grpSpLocks noChangeAspect="1"/>
          </p:cNvGrpSpPr>
          <p:nvPr/>
        </p:nvGrpSpPr>
        <p:grpSpPr>
          <a:xfrm rot="-9718871">
            <a:off x="8952017" y="2156731"/>
            <a:ext cx="4725703" cy="702428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sp>
        <p:nvSpPr>
          <p:cNvPr id="9" name="Freeform 9"/>
          <p:cNvSpPr/>
          <p:nvPr/>
        </p:nvSpPr>
        <p:spPr>
          <a:xfrm rot="-331097">
            <a:off x="1173271" y="1456896"/>
            <a:ext cx="11302659" cy="8305899"/>
          </a:xfrm>
          <a:custGeom>
            <a:avLst/>
            <a:gdLst/>
            <a:ahLst/>
            <a:cxnLst/>
            <a:rect l="l" t="t" r="r" b="b"/>
            <a:pathLst>
              <a:path w="11302659" h="8305899">
                <a:moveTo>
                  <a:pt x="0" y="0"/>
                </a:moveTo>
                <a:lnTo>
                  <a:pt x="11302660" y="0"/>
                </a:lnTo>
                <a:lnTo>
                  <a:pt x="11302660" y="8305899"/>
                </a:lnTo>
                <a:lnTo>
                  <a:pt x="0" y="8305899"/>
                </a:lnTo>
                <a:lnTo>
                  <a:pt x="0" y="0"/>
                </a:lnTo>
                <a:close/>
              </a:path>
            </a:pathLst>
          </a:custGeom>
          <a:blipFill>
            <a:blip r:embed="rId9"/>
            <a:stretch>
              <a:fillRect/>
            </a:stretch>
          </a:blipFill>
        </p:spPr>
      </p:sp>
      <p:sp>
        <p:nvSpPr>
          <p:cNvPr id="10" name="TextBox 10"/>
          <p:cNvSpPr txBox="1"/>
          <p:nvPr/>
        </p:nvSpPr>
        <p:spPr>
          <a:xfrm rot="-262989">
            <a:off x="1404147" y="2259778"/>
            <a:ext cx="9621094" cy="2230628"/>
          </a:xfrm>
          <a:prstGeom prst="rect">
            <a:avLst/>
          </a:prstGeom>
        </p:spPr>
        <p:txBody>
          <a:bodyPr lIns="0" tIns="0" rIns="0" bIns="0" rtlCol="0" anchor="t">
            <a:spAutoFit/>
          </a:bodyPr>
          <a:lstStyle/>
          <a:p>
            <a:pPr marL="0" lvl="0" indent="0" algn="ctr">
              <a:lnSpc>
                <a:spcPts val="8701"/>
              </a:lnSpc>
            </a:pPr>
            <a:r>
              <a:rPr lang="en-US" sz="7700" spc="46">
                <a:solidFill>
                  <a:srgbClr val="605048"/>
                </a:solidFill>
                <a:latin typeface="Carelia Bold"/>
              </a:rPr>
              <a:t>Underground Railroad</a:t>
            </a:r>
          </a:p>
        </p:txBody>
      </p:sp>
      <p:sp>
        <p:nvSpPr>
          <p:cNvPr id="11" name="Freeform 11"/>
          <p:cNvSpPr/>
          <p:nvPr/>
        </p:nvSpPr>
        <p:spPr>
          <a:xfrm rot="8718388">
            <a:off x="11706094" y="6808311"/>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10"/>
            <a:stretch>
              <a:fillRect/>
            </a:stretch>
          </a:blipFill>
        </p:spPr>
      </p:sp>
      <p:sp>
        <p:nvSpPr>
          <p:cNvPr id="12" name="Freeform 12"/>
          <p:cNvSpPr/>
          <p:nvPr/>
        </p:nvSpPr>
        <p:spPr>
          <a:xfrm rot="27259">
            <a:off x="6045169" y="1048914"/>
            <a:ext cx="1077748" cy="1098342"/>
          </a:xfrm>
          <a:custGeom>
            <a:avLst/>
            <a:gdLst/>
            <a:ahLst/>
            <a:cxnLst/>
            <a:rect l="l" t="t" r="r" b="b"/>
            <a:pathLst>
              <a:path w="1077748" h="1098342">
                <a:moveTo>
                  <a:pt x="0" y="0"/>
                </a:moveTo>
                <a:lnTo>
                  <a:pt x="1077748" y="0"/>
                </a:lnTo>
                <a:lnTo>
                  <a:pt x="1077748" y="1098342"/>
                </a:lnTo>
                <a:lnTo>
                  <a:pt x="0" y="1098342"/>
                </a:lnTo>
                <a:lnTo>
                  <a:pt x="0" y="0"/>
                </a:lnTo>
                <a:close/>
              </a:path>
            </a:pathLst>
          </a:custGeom>
          <a:blipFill>
            <a:blip r:embed="rId11"/>
            <a:stretch>
              <a:fillRect/>
            </a:stretch>
          </a:blipFill>
        </p:spPr>
      </p:sp>
      <p:sp>
        <p:nvSpPr>
          <p:cNvPr id="13" name="Freeform 13"/>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12"/>
            <a:stretch>
              <a:fillRect/>
            </a:stretch>
          </a:blipFill>
        </p:spPr>
      </p:sp>
      <p:sp>
        <p:nvSpPr>
          <p:cNvPr id="14" name="Freeform 14"/>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3"/>
            <a:stretch>
              <a:fillRect/>
            </a:stretch>
          </a:blipFill>
        </p:spPr>
      </p:sp>
      <p:sp>
        <p:nvSpPr>
          <p:cNvPr id="15" name="TextBox 15"/>
          <p:cNvSpPr txBox="1"/>
          <p:nvPr/>
        </p:nvSpPr>
        <p:spPr>
          <a:xfrm rot="-316984">
            <a:off x="3727135" y="4508001"/>
            <a:ext cx="6742917" cy="2612391"/>
          </a:xfrm>
          <a:prstGeom prst="rect">
            <a:avLst/>
          </a:prstGeom>
        </p:spPr>
        <p:txBody>
          <a:bodyPr lIns="0" tIns="0" rIns="0" bIns="0" rtlCol="0" anchor="t">
            <a:spAutoFit/>
          </a:bodyPr>
          <a:lstStyle/>
          <a:p>
            <a:pPr marL="625475" lvl="1" indent="-312420">
              <a:lnSpc>
                <a:spcPts val="4059"/>
              </a:lnSpc>
              <a:buFont typeface="Arial"/>
              <a:buChar char="•"/>
            </a:pPr>
            <a:r>
              <a:rPr lang="en-US" sz="2850" dirty="0">
                <a:solidFill>
                  <a:srgbClr val="605048"/>
                </a:solidFill>
                <a:latin typeface="Times New Roman"/>
              </a:rPr>
              <a:t>So, it wasn't an actual railroad?</a:t>
            </a:r>
            <a:endParaRPr lang="en-US" sz="2850" dirty="0"/>
          </a:p>
          <a:p>
            <a:pPr marL="625475" lvl="1" indent="-312420">
              <a:lnSpc>
                <a:spcPts val="4059"/>
              </a:lnSpc>
              <a:buFont typeface="Arial"/>
              <a:buChar char="•"/>
            </a:pPr>
            <a:r>
              <a:rPr lang="en-US" sz="2850" dirty="0">
                <a:solidFill>
                  <a:srgbClr val="605048"/>
                </a:solidFill>
                <a:latin typeface="Times New Roman"/>
              </a:rPr>
              <a:t>No, the 'system' is a set of pathways made secure by those freedom seekers. It was made accessible through the grapevine, song, and textile materials.</a:t>
            </a:r>
            <a:endParaRPr lang="en-US" sz="2850" dirty="0">
              <a:solidFill>
                <a:srgbClr val="605048"/>
              </a:solidFill>
              <a:latin typeface="Times New Roman"/>
              <a:cs typeface="Times New Roman"/>
            </a:endParaRPr>
          </a:p>
        </p:txBody>
      </p:sp>
      <p:sp>
        <p:nvSpPr>
          <p:cNvPr id="17" name="TextBox 17"/>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pic>
        <p:nvPicPr>
          <p:cNvPr id="18" name="Online Media 17" title="How The Underground Railroad Worked">
            <a:hlinkClick r:id="" action="ppaction://media"/>
            <a:extLst>
              <a:ext uri="{FF2B5EF4-FFF2-40B4-BE49-F238E27FC236}">
                <a16:creationId xmlns:a16="http://schemas.microsoft.com/office/drawing/2014/main" id="{51680960-97ED-F76B-B55D-2CCD300B8C4D}"/>
              </a:ext>
            </a:extLst>
          </p:cNvPr>
          <p:cNvPicPr>
            <a:picLocks noRot="1" noChangeAspect="1"/>
          </p:cNvPicPr>
          <p:nvPr>
            <a:videoFile r:link="rId1"/>
          </p:nvPr>
        </p:nvPicPr>
        <p:blipFill>
          <a:blip r:embed="rId14"/>
          <a:stretch>
            <a:fillRect/>
          </a:stretch>
        </p:blipFill>
        <p:spPr>
          <a:xfrm>
            <a:off x="10715173" y="2523672"/>
            <a:ext cx="6230256" cy="44069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pic>
        <p:nvPicPr>
          <p:cNvPr id="5" name="Online Media 4" title="Harriet Tubman: They called her Moses (2018) | Full Movie | Dr. Eric Lewis Williams">
            <a:hlinkClick r:id="" action="ppaction://media"/>
            <a:extLst>
              <a:ext uri="{FF2B5EF4-FFF2-40B4-BE49-F238E27FC236}">
                <a16:creationId xmlns:a16="http://schemas.microsoft.com/office/drawing/2014/main" id="{1203DCF4-2EF3-01BA-6017-D7C15EEB43EB}"/>
              </a:ext>
            </a:extLst>
          </p:cNvPr>
          <p:cNvPicPr>
            <a:picLocks noRot="1" noChangeAspect="1"/>
          </p:cNvPicPr>
          <p:nvPr>
            <a:videoFile r:link="rId1"/>
          </p:nvPr>
        </p:nvPicPr>
        <p:blipFill>
          <a:blip r:embed="rId4"/>
          <a:stretch>
            <a:fillRect/>
          </a:stretch>
        </p:blipFill>
        <p:spPr>
          <a:xfrm>
            <a:off x="-1984" y="-3175"/>
            <a:ext cx="18283039" cy="992723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a:grpSpLocks noChangeAspect="1"/>
          </p:cNvGrpSpPr>
          <p:nvPr/>
        </p:nvGrpSpPr>
        <p:grpSpPr>
          <a:xfrm rot="3600693">
            <a:off x="13972477" y="5229393"/>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6" name="Group 6"/>
          <p:cNvGrpSpPr>
            <a:grpSpLocks noChangeAspect="1"/>
          </p:cNvGrpSpPr>
          <p:nvPr/>
        </p:nvGrpSpPr>
        <p:grpSpPr>
          <a:xfrm rot="467604">
            <a:off x="16358294" y="7160879"/>
            <a:ext cx="3393915" cy="504471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grpSp>
        <p:nvGrpSpPr>
          <p:cNvPr id="9" name="Group 9"/>
          <p:cNvGrpSpPr>
            <a:grpSpLocks noChangeAspect="1"/>
          </p:cNvGrpSpPr>
          <p:nvPr/>
        </p:nvGrpSpPr>
        <p:grpSpPr>
          <a:xfrm rot="8993439">
            <a:off x="-4226242" y="1052236"/>
            <a:ext cx="5816163" cy="4028232"/>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sp>
        <p:nvSpPr>
          <p:cNvPr id="12" name="Freeform 12"/>
          <p:cNvSpPr/>
          <p:nvPr/>
        </p:nvSpPr>
        <p:spPr>
          <a:xfrm>
            <a:off x="687969" y="-2692472"/>
            <a:ext cx="16912832" cy="15671945"/>
          </a:xfrm>
          <a:custGeom>
            <a:avLst/>
            <a:gdLst/>
            <a:ahLst/>
            <a:cxnLst/>
            <a:rect l="l" t="t" r="r" b="b"/>
            <a:pathLst>
              <a:path w="16912832" h="15671945">
                <a:moveTo>
                  <a:pt x="0" y="0"/>
                </a:moveTo>
                <a:lnTo>
                  <a:pt x="16912832" y="0"/>
                </a:lnTo>
                <a:lnTo>
                  <a:pt x="16912832" y="15671944"/>
                </a:lnTo>
                <a:lnTo>
                  <a:pt x="0" y="15671944"/>
                </a:lnTo>
                <a:lnTo>
                  <a:pt x="0" y="0"/>
                </a:lnTo>
                <a:close/>
              </a:path>
            </a:pathLst>
          </a:custGeom>
          <a:blipFill>
            <a:blip r:embed="rId8"/>
            <a:stretch>
              <a:fillRect/>
            </a:stretch>
          </a:blipFill>
        </p:spPr>
      </p:sp>
      <p:sp>
        <p:nvSpPr>
          <p:cNvPr id="13" name="TextBox 13"/>
          <p:cNvSpPr txBox="1"/>
          <p:nvPr/>
        </p:nvSpPr>
        <p:spPr>
          <a:xfrm>
            <a:off x="2011476" y="7250716"/>
            <a:ext cx="3721404" cy="2515362"/>
          </a:xfrm>
          <a:prstGeom prst="rect">
            <a:avLst/>
          </a:prstGeom>
        </p:spPr>
        <p:txBody>
          <a:bodyPr lIns="0" tIns="0" rIns="0" bIns="0" rtlCol="0" anchor="t">
            <a:spAutoFit/>
          </a:bodyPr>
          <a:lstStyle/>
          <a:p>
            <a:pPr marL="496572" lvl="1" indent="-248286">
              <a:lnSpc>
                <a:spcPts val="2829"/>
              </a:lnSpc>
              <a:buFont typeface="Arial"/>
              <a:buChar char="•"/>
            </a:pPr>
            <a:r>
              <a:rPr lang="en-US" sz="2300">
                <a:solidFill>
                  <a:srgbClr val="605048"/>
                </a:solidFill>
                <a:latin typeface="Times New Roman"/>
              </a:rPr>
              <a:t>July 5 1905 The Niagara Movement had its first meeting set by Du Bois </a:t>
            </a:r>
          </a:p>
          <a:p>
            <a:pPr marL="496572" lvl="1" indent="-248286">
              <a:lnSpc>
                <a:spcPts val="2829"/>
              </a:lnSpc>
              <a:buFont typeface="Arial"/>
              <a:buChar char="•"/>
            </a:pPr>
            <a:r>
              <a:rPr lang="en-US" sz="2300">
                <a:solidFill>
                  <a:srgbClr val="605048"/>
                </a:solidFill>
                <a:latin typeface="Times New Roman"/>
              </a:rPr>
              <a:t>29 members came together to discuss the missions of the movement</a:t>
            </a:r>
          </a:p>
        </p:txBody>
      </p:sp>
      <p:sp>
        <p:nvSpPr>
          <p:cNvPr id="14" name="Freeform 14"/>
          <p:cNvSpPr/>
          <p:nvPr/>
        </p:nvSpPr>
        <p:spPr>
          <a:xfrm>
            <a:off x="1804571" y="1941535"/>
            <a:ext cx="4322751" cy="4290203"/>
          </a:xfrm>
          <a:custGeom>
            <a:avLst/>
            <a:gdLst/>
            <a:ahLst/>
            <a:cxnLst/>
            <a:rect l="l" t="t" r="r" b="b"/>
            <a:pathLst>
              <a:path w="4322751" h="4290203">
                <a:moveTo>
                  <a:pt x="0" y="0"/>
                </a:moveTo>
                <a:lnTo>
                  <a:pt x="4322752" y="0"/>
                </a:lnTo>
                <a:lnTo>
                  <a:pt x="4322752" y="4290204"/>
                </a:lnTo>
                <a:lnTo>
                  <a:pt x="0" y="4290204"/>
                </a:lnTo>
                <a:lnTo>
                  <a:pt x="0" y="0"/>
                </a:lnTo>
                <a:close/>
              </a:path>
            </a:pathLst>
          </a:custGeom>
          <a:blipFill>
            <a:blip r:embed="rId9"/>
            <a:stretch>
              <a:fillRect l="-32865" t="-4176" r="-29904" b="-7756"/>
            </a:stretch>
          </a:blipFill>
        </p:spPr>
      </p:sp>
      <p:grpSp>
        <p:nvGrpSpPr>
          <p:cNvPr id="15" name="Group 15"/>
          <p:cNvGrpSpPr/>
          <p:nvPr/>
        </p:nvGrpSpPr>
        <p:grpSpPr>
          <a:xfrm>
            <a:off x="6960749" y="1941535"/>
            <a:ext cx="4322751" cy="4290203"/>
            <a:chOff x="0" y="0"/>
            <a:chExt cx="5763669" cy="5720271"/>
          </a:xfrm>
        </p:grpSpPr>
        <p:sp>
          <p:nvSpPr>
            <p:cNvPr id="16" name="Freeform 16"/>
            <p:cNvSpPr/>
            <p:nvPr/>
          </p:nvSpPr>
          <p:spPr>
            <a:xfrm>
              <a:off x="0" y="0"/>
              <a:ext cx="5763669" cy="5720271"/>
            </a:xfrm>
            <a:custGeom>
              <a:avLst/>
              <a:gdLst/>
              <a:ahLst/>
              <a:cxnLst/>
              <a:rect l="l" t="t" r="r" b="b"/>
              <a:pathLst>
                <a:path w="5763669" h="5720271">
                  <a:moveTo>
                    <a:pt x="0" y="0"/>
                  </a:moveTo>
                  <a:lnTo>
                    <a:pt x="5763669" y="0"/>
                  </a:lnTo>
                  <a:lnTo>
                    <a:pt x="5763669" y="5720271"/>
                  </a:lnTo>
                  <a:lnTo>
                    <a:pt x="0" y="5720271"/>
                  </a:lnTo>
                  <a:lnTo>
                    <a:pt x="0" y="0"/>
                  </a:lnTo>
                  <a:close/>
                </a:path>
              </a:pathLst>
            </a:custGeom>
            <a:blipFill>
              <a:blip r:embed="rId9"/>
              <a:stretch>
                <a:fillRect l="-32865" t="-4176" r="-29904" b="-7756"/>
              </a:stretch>
            </a:blipFill>
          </p:spPr>
        </p:sp>
        <p:sp>
          <p:nvSpPr>
            <p:cNvPr id="17" name="Freeform 17"/>
            <p:cNvSpPr/>
            <p:nvPr/>
          </p:nvSpPr>
          <p:spPr>
            <a:xfrm>
              <a:off x="399666" y="406450"/>
              <a:ext cx="4959625" cy="4929439"/>
            </a:xfrm>
            <a:custGeom>
              <a:avLst/>
              <a:gdLst/>
              <a:ahLst/>
              <a:cxnLst/>
              <a:rect l="l" t="t" r="r" b="b"/>
              <a:pathLst>
                <a:path w="4959625" h="4929439">
                  <a:moveTo>
                    <a:pt x="0" y="0"/>
                  </a:moveTo>
                  <a:lnTo>
                    <a:pt x="4959624" y="0"/>
                  </a:lnTo>
                  <a:lnTo>
                    <a:pt x="4959624" y="4929439"/>
                  </a:lnTo>
                  <a:lnTo>
                    <a:pt x="0" y="4929439"/>
                  </a:lnTo>
                  <a:lnTo>
                    <a:pt x="0" y="0"/>
                  </a:lnTo>
                  <a:close/>
                </a:path>
              </a:pathLst>
            </a:custGeom>
            <a:blipFill>
              <a:blip r:embed="rId10"/>
              <a:stretch>
                <a:fillRect l="-18316" r="-18316"/>
              </a:stretch>
            </a:blipFill>
          </p:spPr>
        </p:sp>
      </p:grpSp>
      <p:grpSp>
        <p:nvGrpSpPr>
          <p:cNvPr id="18" name="Group 18"/>
          <p:cNvGrpSpPr/>
          <p:nvPr/>
        </p:nvGrpSpPr>
        <p:grpSpPr>
          <a:xfrm>
            <a:off x="12229294" y="1941535"/>
            <a:ext cx="4322751" cy="4290203"/>
            <a:chOff x="0" y="0"/>
            <a:chExt cx="5763669" cy="5720271"/>
          </a:xfrm>
        </p:grpSpPr>
        <p:sp>
          <p:nvSpPr>
            <p:cNvPr id="19" name="Freeform 19"/>
            <p:cNvSpPr/>
            <p:nvPr/>
          </p:nvSpPr>
          <p:spPr>
            <a:xfrm>
              <a:off x="0" y="0"/>
              <a:ext cx="5763669" cy="5720271"/>
            </a:xfrm>
            <a:custGeom>
              <a:avLst/>
              <a:gdLst/>
              <a:ahLst/>
              <a:cxnLst/>
              <a:rect l="l" t="t" r="r" b="b"/>
              <a:pathLst>
                <a:path w="5763669" h="5720271">
                  <a:moveTo>
                    <a:pt x="0" y="0"/>
                  </a:moveTo>
                  <a:lnTo>
                    <a:pt x="5763669" y="0"/>
                  </a:lnTo>
                  <a:lnTo>
                    <a:pt x="5763669" y="5720271"/>
                  </a:lnTo>
                  <a:lnTo>
                    <a:pt x="0" y="5720271"/>
                  </a:lnTo>
                  <a:lnTo>
                    <a:pt x="0" y="0"/>
                  </a:lnTo>
                  <a:close/>
                </a:path>
              </a:pathLst>
            </a:custGeom>
            <a:blipFill>
              <a:blip r:embed="rId9"/>
              <a:stretch>
                <a:fillRect l="-32865" t="-4176" r="-29904" b="-7756"/>
              </a:stretch>
            </a:blipFill>
          </p:spPr>
        </p:sp>
        <p:sp>
          <p:nvSpPr>
            <p:cNvPr id="20" name="Freeform 20"/>
            <p:cNvSpPr/>
            <p:nvPr/>
          </p:nvSpPr>
          <p:spPr>
            <a:xfrm>
              <a:off x="399666" y="406450"/>
              <a:ext cx="4959625" cy="4929439"/>
            </a:xfrm>
            <a:custGeom>
              <a:avLst/>
              <a:gdLst/>
              <a:ahLst/>
              <a:cxnLst/>
              <a:rect l="l" t="t" r="r" b="b"/>
              <a:pathLst>
                <a:path w="4959625" h="4929439">
                  <a:moveTo>
                    <a:pt x="0" y="0"/>
                  </a:moveTo>
                  <a:lnTo>
                    <a:pt x="4959624" y="0"/>
                  </a:lnTo>
                  <a:lnTo>
                    <a:pt x="4959624" y="4929439"/>
                  </a:lnTo>
                  <a:lnTo>
                    <a:pt x="0" y="4929439"/>
                  </a:lnTo>
                  <a:lnTo>
                    <a:pt x="0" y="0"/>
                  </a:lnTo>
                  <a:close/>
                </a:path>
              </a:pathLst>
            </a:custGeom>
            <a:blipFill>
              <a:blip r:embed="rId11"/>
              <a:stretch>
                <a:fillRect l="-53780" r="-23046"/>
              </a:stretch>
            </a:blipFill>
          </p:spPr>
        </p:sp>
      </p:grpSp>
      <p:sp>
        <p:nvSpPr>
          <p:cNvPr id="21" name="Freeform 21"/>
          <p:cNvSpPr/>
          <p:nvPr/>
        </p:nvSpPr>
        <p:spPr>
          <a:xfrm rot="1025603">
            <a:off x="-1764819" y="7592620"/>
            <a:ext cx="3529638" cy="5388761"/>
          </a:xfrm>
          <a:custGeom>
            <a:avLst/>
            <a:gdLst/>
            <a:ahLst/>
            <a:cxnLst/>
            <a:rect l="l" t="t" r="r" b="b"/>
            <a:pathLst>
              <a:path w="3529638" h="5388761">
                <a:moveTo>
                  <a:pt x="0" y="0"/>
                </a:moveTo>
                <a:lnTo>
                  <a:pt x="3529638" y="0"/>
                </a:lnTo>
                <a:lnTo>
                  <a:pt x="3529638" y="5388760"/>
                </a:lnTo>
                <a:lnTo>
                  <a:pt x="0" y="5388760"/>
                </a:lnTo>
                <a:lnTo>
                  <a:pt x="0" y="0"/>
                </a:lnTo>
                <a:close/>
              </a:path>
            </a:pathLst>
          </a:custGeom>
          <a:blipFill>
            <a:blip r:embed="rId12"/>
            <a:stretch>
              <a:fillRect/>
            </a:stretch>
          </a:blipFill>
        </p:spPr>
      </p:sp>
      <p:sp>
        <p:nvSpPr>
          <p:cNvPr id="22" name="Freeform 22"/>
          <p:cNvSpPr/>
          <p:nvPr/>
        </p:nvSpPr>
        <p:spPr>
          <a:xfrm rot="-4808875">
            <a:off x="-2207868" y="-909253"/>
            <a:ext cx="3944942" cy="3875906"/>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13"/>
            <a:stretch>
              <a:fillRect/>
            </a:stretch>
          </a:blipFill>
        </p:spPr>
      </p:sp>
      <p:sp>
        <p:nvSpPr>
          <p:cNvPr id="23" name="Freeform 23"/>
          <p:cNvSpPr/>
          <p:nvPr/>
        </p:nvSpPr>
        <p:spPr>
          <a:xfrm>
            <a:off x="2087676" y="2262946"/>
            <a:ext cx="3721404" cy="3689167"/>
          </a:xfrm>
          <a:custGeom>
            <a:avLst/>
            <a:gdLst/>
            <a:ahLst/>
            <a:cxnLst/>
            <a:rect l="l" t="t" r="r" b="b"/>
            <a:pathLst>
              <a:path w="3721404" h="3689167">
                <a:moveTo>
                  <a:pt x="0" y="0"/>
                </a:moveTo>
                <a:lnTo>
                  <a:pt x="3721404" y="0"/>
                </a:lnTo>
                <a:lnTo>
                  <a:pt x="3721404" y="3689166"/>
                </a:lnTo>
                <a:lnTo>
                  <a:pt x="0" y="3689166"/>
                </a:lnTo>
                <a:lnTo>
                  <a:pt x="0" y="0"/>
                </a:lnTo>
                <a:close/>
              </a:path>
            </a:pathLst>
          </a:custGeom>
          <a:blipFill>
            <a:blip r:embed="rId14"/>
            <a:stretch>
              <a:fillRect l="-38512" r="-38512"/>
            </a:stretch>
          </a:blipFill>
        </p:spPr>
      </p:sp>
      <p:sp>
        <p:nvSpPr>
          <p:cNvPr id="24" name="TextBox 24"/>
          <p:cNvSpPr txBox="1"/>
          <p:nvPr/>
        </p:nvSpPr>
        <p:spPr>
          <a:xfrm>
            <a:off x="1433773" y="6794248"/>
            <a:ext cx="4699367"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The Movement</a:t>
            </a:r>
          </a:p>
        </p:txBody>
      </p:sp>
      <p:sp>
        <p:nvSpPr>
          <p:cNvPr id="25" name="TextBox 25"/>
          <p:cNvSpPr txBox="1"/>
          <p:nvPr/>
        </p:nvSpPr>
        <p:spPr>
          <a:xfrm>
            <a:off x="6866596" y="6794248"/>
            <a:ext cx="4743116"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The Place</a:t>
            </a:r>
          </a:p>
        </p:txBody>
      </p:sp>
      <p:sp>
        <p:nvSpPr>
          <p:cNvPr id="26" name="TextBox 26"/>
          <p:cNvSpPr txBox="1"/>
          <p:nvPr/>
        </p:nvSpPr>
        <p:spPr>
          <a:xfrm>
            <a:off x="12111111" y="6794248"/>
            <a:ext cx="4743116"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The Result</a:t>
            </a:r>
          </a:p>
        </p:txBody>
      </p:sp>
      <p:sp>
        <p:nvSpPr>
          <p:cNvPr id="27" name="TextBox 27"/>
          <p:cNvSpPr txBox="1"/>
          <p:nvPr/>
        </p:nvSpPr>
        <p:spPr>
          <a:xfrm>
            <a:off x="7140632" y="7250716"/>
            <a:ext cx="3962986" cy="2515362"/>
          </a:xfrm>
          <a:prstGeom prst="rect">
            <a:avLst/>
          </a:prstGeom>
        </p:spPr>
        <p:txBody>
          <a:bodyPr lIns="0" tIns="0" rIns="0" bIns="0" rtlCol="0" anchor="t">
            <a:spAutoFit/>
          </a:bodyPr>
          <a:lstStyle/>
          <a:p>
            <a:pPr marL="496572" lvl="1" indent="-248286">
              <a:lnSpc>
                <a:spcPts val="2829"/>
              </a:lnSpc>
              <a:buFont typeface="Arial"/>
              <a:buChar char="•"/>
            </a:pPr>
            <a:r>
              <a:rPr lang="en-US" sz="2300">
                <a:solidFill>
                  <a:srgbClr val="605048"/>
                </a:solidFill>
                <a:latin typeface="Times New Roman"/>
              </a:rPr>
              <a:t>Set to be held in Buffalo NY, the meeting was moved for safety concerns as no establishment would willing host them </a:t>
            </a:r>
          </a:p>
          <a:p>
            <a:pPr marL="496572" lvl="1" indent="-248286">
              <a:lnSpc>
                <a:spcPts val="2829"/>
              </a:lnSpc>
              <a:buFont typeface="Arial"/>
              <a:buChar char="•"/>
            </a:pPr>
            <a:r>
              <a:rPr lang="en-US" sz="2300">
                <a:solidFill>
                  <a:srgbClr val="605048"/>
                </a:solidFill>
                <a:latin typeface="Times New Roman"/>
              </a:rPr>
              <a:t>The meeting was held at Bertie Hotel in Fort Erie</a:t>
            </a:r>
          </a:p>
        </p:txBody>
      </p:sp>
      <p:sp>
        <p:nvSpPr>
          <p:cNvPr id="28" name="TextBox 28"/>
          <p:cNvSpPr txBox="1"/>
          <p:nvPr/>
        </p:nvSpPr>
        <p:spPr>
          <a:xfrm>
            <a:off x="12621967" y="7250716"/>
            <a:ext cx="3721404" cy="2162937"/>
          </a:xfrm>
          <a:prstGeom prst="rect">
            <a:avLst/>
          </a:prstGeom>
        </p:spPr>
        <p:txBody>
          <a:bodyPr lIns="0" tIns="0" rIns="0" bIns="0" rtlCol="0" anchor="t">
            <a:spAutoFit/>
          </a:bodyPr>
          <a:lstStyle/>
          <a:p>
            <a:pPr algn="ctr">
              <a:lnSpc>
                <a:spcPts val="2829"/>
              </a:lnSpc>
            </a:pPr>
            <a:r>
              <a:rPr lang="en-US" sz="2300">
                <a:solidFill>
                  <a:srgbClr val="605048"/>
                </a:solidFill>
                <a:latin typeface="Times New Roman"/>
              </a:rPr>
              <a:t>Not long after the 29 men had their foundational meeting at the Bertie Hotel, the second meeting encouraged women to join the movement</a:t>
            </a:r>
          </a:p>
        </p:txBody>
      </p:sp>
      <p:sp>
        <p:nvSpPr>
          <p:cNvPr id="29" name="TextBox 29"/>
          <p:cNvSpPr txBox="1"/>
          <p:nvPr/>
        </p:nvSpPr>
        <p:spPr>
          <a:xfrm>
            <a:off x="2733380" y="396707"/>
            <a:ext cx="13009547" cy="1125728"/>
          </a:xfrm>
          <a:prstGeom prst="rect">
            <a:avLst/>
          </a:prstGeom>
        </p:spPr>
        <p:txBody>
          <a:bodyPr lIns="0" tIns="0" rIns="0" bIns="0" rtlCol="0" anchor="t">
            <a:spAutoFit/>
          </a:bodyPr>
          <a:lstStyle/>
          <a:p>
            <a:pPr marL="0" lvl="0" indent="0" algn="ctr">
              <a:lnSpc>
                <a:spcPts val="8701"/>
              </a:lnSpc>
            </a:pPr>
            <a:r>
              <a:rPr lang="en-US" sz="7700" spc="46">
                <a:solidFill>
                  <a:srgbClr val="605048"/>
                </a:solidFill>
                <a:latin typeface="Carelia Bold"/>
              </a:rPr>
              <a:t>The Niagara Movement</a:t>
            </a:r>
          </a:p>
        </p:txBody>
      </p:sp>
      <p:sp>
        <p:nvSpPr>
          <p:cNvPr id="30" name="TextBox 30"/>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D8C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1811569">
            <a:off x="3728426" y="-2175787"/>
            <a:ext cx="4146901" cy="6163954"/>
            <a:chOff x="0" y="0"/>
            <a:chExt cx="3175000" cy="4719320"/>
          </a:xfrm>
        </p:grpSpPr>
        <p:sp>
          <p:nvSpPr>
            <p:cNvPr id="3" name="Freeform 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4" name="Freeform 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5" name="Group 5"/>
          <p:cNvGrpSpPr>
            <a:grpSpLocks noChangeAspect="1"/>
          </p:cNvGrpSpPr>
          <p:nvPr/>
        </p:nvGrpSpPr>
        <p:grpSpPr>
          <a:xfrm rot="-1933627">
            <a:off x="1875214" y="587018"/>
            <a:ext cx="14011226" cy="9704071"/>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a:stretch>
            </a:blipFill>
          </p:spPr>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sp>
        <p:nvSpPr>
          <p:cNvPr id="8" name="Freeform 8"/>
          <p:cNvSpPr/>
          <p:nvPr/>
        </p:nvSpPr>
        <p:spPr>
          <a:xfrm>
            <a:off x="6202743" y="1364746"/>
            <a:ext cx="5612595" cy="7797651"/>
          </a:xfrm>
          <a:custGeom>
            <a:avLst/>
            <a:gdLst/>
            <a:ahLst/>
            <a:cxnLst/>
            <a:rect l="l" t="t" r="r" b="b"/>
            <a:pathLst>
              <a:path w="5612595" h="7797651">
                <a:moveTo>
                  <a:pt x="0" y="0"/>
                </a:moveTo>
                <a:lnTo>
                  <a:pt x="5612595" y="0"/>
                </a:lnTo>
                <a:lnTo>
                  <a:pt x="5612595" y="7797651"/>
                </a:lnTo>
                <a:lnTo>
                  <a:pt x="0" y="7797651"/>
                </a:lnTo>
                <a:lnTo>
                  <a:pt x="0" y="0"/>
                </a:lnTo>
                <a:close/>
              </a:path>
            </a:pathLst>
          </a:custGeom>
          <a:blipFill>
            <a:blip r:embed="rId7"/>
            <a:stretch>
              <a:fillRect l="-6998" r="-1147" b="-3788"/>
            </a:stretch>
          </a:blipFill>
        </p:spPr>
      </p:sp>
      <p:sp>
        <p:nvSpPr>
          <p:cNvPr id="9" name="Freeform 9"/>
          <p:cNvSpPr/>
          <p:nvPr/>
        </p:nvSpPr>
        <p:spPr>
          <a:xfrm>
            <a:off x="761525" y="443595"/>
            <a:ext cx="4370112" cy="7219254"/>
          </a:xfrm>
          <a:custGeom>
            <a:avLst/>
            <a:gdLst/>
            <a:ahLst/>
            <a:cxnLst/>
            <a:rect l="l" t="t" r="r" b="b"/>
            <a:pathLst>
              <a:path w="4370112" h="7219254">
                <a:moveTo>
                  <a:pt x="0" y="0"/>
                </a:moveTo>
                <a:lnTo>
                  <a:pt x="4370112" y="0"/>
                </a:lnTo>
                <a:lnTo>
                  <a:pt x="4370112" y="7219254"/>
                </a:lnTo>
                <a:lnTo>
                  <a:pt x="0" y="7219254"/>
                </a:lnTo>
                <a:lnTo>
                  <a:pt x="0" y="0"/>
                </a:lnTo>
                <a:close/>
              </a:path>
            </a:pathLst>
          </a:custGeom>
          <a:blipFill>
            <a:blip r:embed="rId8"/>
            <a:stretch>
              <a:fillRect l="-25980" t="-4747" r="-12912" b="-7356"/>
            </a:stretch>
          </a:blipFill>
        </p:spPr>
      </p:sp>
      <p:sp>
        <p:nvSpPr>
          <p:cNvPr id="10" name="Freeform 10"/>
          <p:cNvSpPr/>
          <p:nvPr/>
        </p:nvSpPr>
        <p:spPr>
          <a:xfrm>
            <a:off x="12827695" y="2607229"/>
            <a:ext cx="4698780" cy="7236176"/>
          </a:xfrm>
          <a:custGeom>
            <a:avLst/>
            <a:gdLst/>
            <a:ahLst/>
            <a:cxnLst/>
            <a:rect l="l" t="t" r="r" b="b"/>
            <a:pathLst>
              <a:path w="4698780" h="7236176">
                <a:moveTo>
                  <a:pt x="0" y="0"/>
                </a:moveTo>
                <a:lnTo>
                  <a:pt x="4698780" y="0"/>
                </a:lnTo>
                <a:lnTo>
                  <a:pt x="4698780" y="7236176"/>
                </a:lnTo>
                <a:lnTo>
                  <a:pt x="0" y="7236176"/>
                </a:lnTo>
                <a:lnTo>
                  <a:pt x="0" y="0"/>
                </a:lnTo>
                <a:close/>
              </a:path>
            </a:pathLst>
          </a:custGeom>
          <a:blipFill>
            <a:blip r:embed="rId9"/>
            <a:stretch>
              <a:fillRect l="-19604" t="-5920" r="-9574" b="-5920"/>
            </a:stretch>
          </a:blipFill>
        </p:spPr>
      </p:sp>
      <p:sp>
        <p:nvSpPr>
          <p:cNvPr id="11" name="Freeform 11"/>
          <p:cNvSpPr/>
          <p:nvPr/>
        </p:nvSpPr>
        <p:spPr>
          <a:xfrm rot="7306022">
            <a:off x="15507546" y="8590549"/>
            <a:ext cx="3629837" cy="3566315"/>
          </a:xfrm>
          <a:custGeom>
            <a:avLst/>
            <a:gdLst/>
            <a:ahLst/>
            <a:cxnLst/>
            <a:rect l="l" t="t" r="r" b="b"/>
            <a:pathLst>
              <a:path w="3629837" h="3566315">
                <a:moveTo>
                  <a:pt x="0" y="0"/>
                </a:moveTo>
                <a:lnTo>
                  <a:pt x="3629837" y="0"/>
                </a:lnTo>
                <a:lnTo>
                  <a:pt x="3629837" y="3566315"/>
                </a:lnTo>
                <a:lnTo>
                  <a:pt x="0" y="3566315"/>
                </a:lnTo>
                <a:lnTo>
                  <a:pt x="0" y="0"/>
                </a:lnTo>
                <a:close/>
              </a:path>
            </a:pathLst>
          </a:custGeom>
          <a:blipFill>
            <a:blip r:embed="rId10"/>
            <a:stretch>
              <a:fillRect/>
            </a:stretch>
          </a:blipFill>
        </p:spPr>
      </p:sp>
      <p:sp>
        <p:nvSpPr>
          <p:cNvPr id="12" name="TextBox 12"/>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38000"/>
            </a:blip>
            <a:stretch>
              <a:fillRect t="-66005" b="-66005"/>
            </a:stretch>
          </a:blipFill>
        </p:spPr>
      </p:sp>
      <p:grpSp>
        <p:nvGrpSpPr>
          <p:cNvPr id="3" name="Group 3"/>
          <p:cNvGrpSpPr>
            <a:grpSpLocks noChangeAspect="1"/>
          </p:cNvGrpSpPr>
          <p:nvPr/>
        </p:nvGrpSpPr>
        <p:grpSpPr>
          <a:xfrm rot="8993439">
            <a:off x="4175436" y="1870442"/>
            <a:ext cx="9451610" cy="6546115"/>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sp>
        <p:nvSpPr>
          <p:cNvPr id="6" name="Freeform 6"/>
          <p:cNvSpPr/>
          <p:nvPr/>
        </p:nvSpPr>
        <p:spPr>
          <a:xfrm>
            <a:off x="6252389" y="1288019"/>
            <a:ext cx="5783222" cy="7710963"/>
          </a:xfrm>
          <a:custGeom>
            <a:avLst/>
            <a:gdLst/>
            <a:ahLst/>
            <a:cxnLst/>
            <a:rect l="l" t="t" r="r" b="b"/>
            <a:pathLst>
              <a:path w="5783222" h="7710963">
                <a:moveTo>
                  <a:pt x="0" y="0"/>
                </a:moveTo>
                <a:lnTo>
                  <a:pt x="5783222" y="0"/>
                </a:lnTo>
                <a:lnTo>
                  <a:pt x="5783222" y="7710962"/>
                </a:lnTo>
                <a:lnTo>
                  <a:pt x="0" y="7710962"/>
                </a:lnTo>
                <a:lnTo>
                  <a:pt x="0" y="0"/>
                </a:lnTo>
                <a:close/>
              </a:path>
            </a:pathLst>
          </a:custGeom>
          <a:blipFill>
            <a:blip r:embed="rId6"/>
            <a:stretch>
              <a:fillRect/>
            </a:stretch>
          </a:blipFill>
        </p:spPr>
      </p:sp>
      <p:sp>
        <p:nvSpPr>
          <p:cNvPr id="7" name="Freeform 7"/>
          <p:cNvSpPr/>
          <p:nvPr/>
        </p:nvSpPr>
        <p:spPr>
          <a:xfrm rot="-2420769">
            <a:off x="-6490738" y="-2183289"/>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7"/>
            <a:stretch>
              <a:fillRect/>
            </a:stretch>
          </a:blipFill>
        </p:spPr>
      </p:sp>
      <p:sp>
        <p:nvSpPr>
          <p:cNvPr id="8" name="Freeform 8"/>
          <p:cNvSpPr/>
          <p:nvPr/>
        </p:nvSpPr>
        <p:spPr>
          <a:xfrm>
            <a:off x="210818" y="124608"/>
            <a:ext cx="4307445" cy="5743260"/>
          </a:xfrm>
          <a:custGeom>
            <a:avLst/>
            <a:gdLst/>
            <a:ahLst/>
            <a:cxnLst/>
            <a:rect l="l" t="t" r="r" b="b"/>
            <a:pathLst>
              <a:path w="4307445" h="5743260">
                <a:moveTo>
                  <a:pt x="0" y="0"/>
                </a:moveTo>
                <a:lnTo>
                  <a:pt x="4307444" y="0"/>
                </a:lnTo>
                <a:lnTo>
                  <a:pt x="4307444" y="5743260"/>
                </a:lnTo>
                <a:lnTo>
                  <a:pt x="0" y="5743260"/>
                </a:lnTo>
                <a:lnTo>
                  <a:pt x="0" y="0"/>
                </a:lnTo>
                <a:close/>
              </a:path>
            </a:pathLst>
          </a:custGeom>
          <a:blipFill>
            <a:blip r:embed="rId8"/>
            <a:stretch>
              <a:fillRect l="-13267" t="-21678" r="-30853" b="-22442"/>
            </a:stretch>
          </a:blipFill>
        </p:spPr>
      </p:sp>
      <p:sp>
        <p:nvSpPr>
          <p:cNvPr id="9" name="Freeform 9"/>
          <p:cNvSpPr/>
          <p:nvPr/>
        </p:nvSpPr>
        <p:spPr>
          <a:xfrm rot="8718388">
            <a:off x="11706094" y="6808311"/>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7"/>
            <a:stretch>
              <a:fillRect/>
            </a:stretch>
          </a:blipFill>
        </p:spPr>
      </p:sp>
      <p:sp>
        <p:nvSpPr>
          <p:cNvPr id="10" name="Freeform 10"/>
          <p:cNvSpPr/>
          <p:nvPr/>
        </p:nvSpPr>
        <p:spPr>
          <a:xfrm>
            <a:off x="13028746" y="3522779"/>
            <a:ext cx="4864740" cy="6486320"/>
          </a:xfrm>
          <a:custGeom>
            <a:avLst/>
            <a:gdLst/>
            <a:ahLst/>
            <a:cxnLst/>
            <a:rect l="l" t="t" r="r" b="b"/>
            <a:pathLst>
              <a:path w="4864740" h="6486320">
                <a:moveTo>
                  <a:pt x="0" y="0"/>
                </a:moveTo>
                <a:lnTo>
                  <a:pt x="4864740" y="0"/>
                </a:lnTo>
                <a:lnTo>
                  <a:pt x="4864740" y="6486320"/>
                </a:lnTo>
                <a:lnTo>
                  <a:pt x="0" y="6486320"/>
                </a:lnTo>
                <a:lnTo>
                  <a:pt x="0" y="0"/>
                </a:lnTo>
                <a:close/>
              </a:path>
            </a:pathLst>
          </a:custGeom>
          <a:blipFill>
            <a:blip r:embed="rId9"/>
            <a:stretch>
              <a:fillRect l="-15294" t="-22341" r="-23495" b="-16448"/>
            </a:stretch>
          </a:blipFill>
        </p:spPr>
      </p:sp>
      <p:sp>
        <p:nvSpPr>
          <p:cNvPr id="11" name="Freeform 11"/>
          <p:cNvSpPr/>
          <p:nvPr/>
        </p:nvSpPr>
        <p:spPr>
          <a:xfrm rot="4121768" flipH="1">
            <a:off x="-1622862" y="8128377"/>
            <a:ext cx="3009155" cy="3761444"/>
          </a:xfrm>
          <a:custGeom>
            <a:avLst/>
            <a:gdLst/>
            <a:ahLst/>
            <a:cxnLst/>
            <a:rect l="l" t="t" r="r" b="b"/>
            <a:pathLst>
              <a:path w="3009155" h="3761444">
                <a:moveTo>
                  <a:pt x="3009155" y="0"/>
                </a:moveTo>
                <a:lnTo>
                  <a:pt x="0" y="0"/>
                </a:lnTo>
                <a:lnTo>
                  <a:pt x="0" y="3761444"/>
                </a:lnTo>
                <a:lnTo>
                  <a:pt x="3009155" y="3761444"/>
                </a:lnTo>
                <a:lnTo>
                  <a:pt x="3009155" y="0"/>
                </a:lnTo>
                <a:close/>
              </a:path>
            </a:pathLst>
          </a:custGeom>
          <a:blipFill>
            <a:blip r:embed="rId10"/>
            <a:stretch>
              <a:fillRect/>
            </a:stretch>
          </a:blipFill>
        </p:spPr>
      </p:sp>
      <p:sp>
        <p:nvSpPr>
          <p:cNvPr id="12" name="Freeform 12"/>
          <p:cNvSpPr/>
          <p:nvPr/>
        </p:nvSpPr>
        <p:spPr>
          <a:xfrm rot="-4471803">
            <a:off x="15922184" y="-2262924"/>
            <a:ext cx="4731631" cy="7101886"/>
          </a:xfrm>
          <a:custGeom>
            <a:avLst/>
            <a:gdLst/>
            <a:ahLst/>
            <a:cxnLst/>
            <a:rect l="l" t="t" r="r" b="b"/>
            <a:pathLst>
              <a:path w="4731631" h="7101886">
                <a:moveTo>
                  <a:pt x="0" y="0"/>
                </a:moveTo>
                <a:lnTo>
                  <a:pt x="4731632" y="0"/>
                </a:lnTo>
                <a:lnTo>
                  <a:pt x="4731632" y="7101885"/>
                </a:lnTo>
                <a:lnTo>
                  <a:pt x="0" y="7101885"/>
                </a:lnTo>
                <a:lnTo>
                  <a:pt x="0" y="0"/>
                </a:lnTo>
                <a:close/>
              </a:path>
            </a:pathLst>
          </a:custGeom>
          <a:blipFill>
            <a:blip r:embed="rId11"/>
            <a:stretch>
              <a:fillRect/>
            </a:stretch>
          </a:blipFill>
        </p:spPr>
      </p:sp>
      <p:sp>
        <p:nvSpPr>
          <p:cNvPr id="13" name="TextBox 13"/>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sp>
      <p:grpSp>
        <p:nvGrpSpPr>
          <p:cNvPr id="3" name="Group 3"/>
          <p:cNvGrpSpPr>
            <a:grpSpLocks noChangeAspect="1"/>
          </p:cNvGrpSpPr>
          <p:nvPr/>
        </p:nvGrpSpPr>
        <p:grpSpPr>
          <a:xfrm rot="9691701">
            <a:off x="-1983934" y="2886816"/>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grpSp>
        <p:nvGrpSpPr>
          <p:cNvPr id="6" name="Group 6"/>
          <p:cNvGrpSpPr>
            <a:grpSpLocks noChangeAspect="1"/>
          </p:cNvGrpSpPr>
          <p:nvPr/>
        </p:nvGrpSpPr>
        <p:grpSpPr>
          <a:xfrm rot="9691701">
            <a:off x="8384373" y="-1327586"/>
            <a:ext cx="12070546" cy="83599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grpSp>
        <p:nvGrpSpPr>
          <p:cNvPr id="9" name="Group 9"/>
          <p:cNvGrpSpPr>
            <a:grpSpLocks noChangeAspect="1"/>
          </p:cNvGrpSpPr>
          <p:nvPr/>
        </p:nvGrpSpPr>
        <p:grpSpPr>
          <a:xfrm rot="-4741817">
            <a:off x="12972527" y="-2777875"/>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sp>
        <p:nvSpPr>
          <p:cNvPr id="12" name="Freeform 12"/>
          <p:cNvSpPr/>
          <p:nvPr/>
        </p:nvSpPr>
        <p:spPr>
          <a:xfrm>
            <a:off x="3990692" y="1437451"/>
            <a:ext cx="11302659" cy="8305899"/>
          </a:xfrm>
          <a:custGeom>
            <a:avLst/>
            <a:gdLst/>
            <a:ahLst/>
            <a:cxnLst/>
            <a:rect l="l" t="t" r="r" b="b"/>
            <a:pathLst>
              <a:path w="11302659" h="8305899">
                <a:moveTo>
                  <a:pt x="0" y="0"/>
                </a:moveTo>
                <a:lnTo>
                  <a:pt x="11302660" y="0"/>
                </a:lnTo>
                <a:lnTo>
                  <a:pt x="11302660" y="8305900"/>
                </a:lnTo>
                <a:lnTo>
                  <a:pt x="0" y="8305900"/>
                </a:lnTo>
                <a:lnTo>
                  <a:pt x="0" y="0"/>
                </a:lnTo>
                <a:close/>
              </a:path>
            </a:pathLst>
          </a:custGeom>
          <a:blipFill>
            <a:blip r:embed="rId9"/>
            <a:stretch>
              <a:fillRect/>
            </a:stretch>
          </a:blipFill>
        </p:spPr>
      </p:sp>
      <p:sp>
        <p:nvSpPr>
          <p:cNvPr id="13" name="TextBox 13"/>
          <p:cNvSpPr txBox="1"/>
          <p:nvPr/>
        </p:nvSpPr>
        <p:spPr>
          <a:xfrm>
            <a:off x="4051339" y="2561178"/>
            <a:ext cx="10666238" cy="1431036"/>
          </a:xfrm>
          <a:prstGeom prst="rect">
            <a:avLst/>
          </a:prstGeom>
        </p:spPr>
        <p:txBody>
          <a:bodyPr lIns="0" tIns="0" rIns="0" bIns="0" rtlCol="0" anchor="t">
            <a:spAutoFit/>
          </a:bodyPr>
          <a:lstStyle/>
          <a:p>
            <a:pPr marL="0" lvl="0" indent="0" algn="ctr">
              <a:lnSpc>
                <a:spcPts val="11186"/>
              </a:lnSpc>
            </a:pPr>
            <a:r>
              <a:rPr lang="en-US" sz="9900" spc="237">
                <a:solidFill>
                  <a:srgbClr val="605048"/>
                </a:solidFill>
                <a:latin typeface="Carelia Bold"/>
              </a:rPr>
              <a:t>NAACP</a:t>
            </a:r>
          </a:p>
        </p:txBody>
      </p:sp>
      <p:sp>
        <p:nvSpPr>
          <p:cNvPr id="14" name="TextBox 14"/>
          <p:cNvSpPr txBox="1"/>
          <p:nvPr/>
        </p:nvSpPr>
        <p:spPr>
          <a:xfrm>
            <a:off x="4735097" y="4670229"/>
            <a:ext cx="4408903" cy="3115945"/>
          </a:xfrm>
          <a:prstGeom prst="rect">
            <a:avLst/>
          </a:prstGeom>
        </p:spPr>
        <p:txBody>
          <a:bodyPr lIns="0" tIns="0" rIns="0" bIns="0" rtlCol="0" anchor="t">
            <a:spAutoFit/>
          </a:bodyPr>
          <a:lstStyle/>
          <a:p>
            <a:pPr marL="474983" lvl="1" indent="-237491">
              <a:lnSpc>
                <a:spcPts val="3080"/>
              </a:lnSpc>
              <a:buFont typeface="Arial"/>
              <a:buChar char="•"/>
            </a:pPr>
            <a:r>
              <a:rPr lang="en-US" sz="2200">
                <a:solidFill>
                  <a:srgbClr val="605048"/>
                </a:solidFill>
                <a:latin typeface="Glacial Indifference"/>
              </a:rPr>
              <a:t>Advancement of Coloured People</a:t>
            </a:r>
          </a:p>
          <a:p>
            <a:pPr marL="474983" lvl="1" indent="-237491">
              <a:lnSpc>
                <a:spcPts val="3080"/>
              </a:lnSpc>
              <a:buFont typeface="Arial"/>
              <a:buChar char="•"/>
            </a:pPr>
            <a:r>
              <a:rPr lang="en-US" sz="2200">
                <a:solidFill>
                  <a:srgbClr val="605048"/>
                </a:solidFill>
                <a:latin typeface="Glacial Indifference"/>
              </a:rPr>
              <a:t>Equality for all through civil rights</a:t>
            </a:r>
          </a:p>
          <a:p>
            <a:pPr marL="474983" lvl="1" indent="-237491">
              <a:lnSpc>
                <a:spcPts val="3080"/>
              </a:lnSpc>
              <a:buFont typeface="Arial"/>
              <a:buChar char="•"/>
            </a:pPr>
            <a:r>
              <a:rPr lang="en-US" sz="2200">
                <a:solidFill>
                  <a:srgbClr val="605048"/>
                </a:solidFill>
                <a:latin typeface="Glacial Indifference"/>
              </a:rPr>
              <a:t>To end segregation, discrimination and the barriers to achieve life, liberty, and the pursuit of happiness </a:t>
            </a:r>
          </a:p>
        </p:txBody>
      </p:sp>
      <p:sp>
        <p:nvSpPr>
          <p:cNvPr id="15" name="TextBox 15"/>
          <p:cNvSpPr txBox="1"/>
          <p:nvPr/>
        </p:nvSpPr>
        <p:spPr>
          <a:xfrm>
            <a:off x="4735097" y="4011264"/>
            <a:ext cx="4408903" cy="477012"/>
          </a:xfrm>
          <a:prstGeom prst="rect">
            <a:avLst/>
          </a:prstGeom>
        </p:spPr>
        <p:txBody>
          <a:bodyPr lIns="0" tIns="0" rIns="0" bIns="0" rtlCol="0" anchor="t">
            <a:spAutoFit/>
          </a:bodyPr>
          <a:lstStyle/>
          <a:p>
            <a:pPr marL="0" lvl="0" indent="0">
              <a:lnSpc>
                <a:spcPts val="3728"/>
              </a:lnSpc>
            </a:pPr>
            <a:r>
              <a:rPr lang="en-US" sz="3299" spc="79">
                <a:solidFill>
                  <a:srgbClr val="605048"/>
                </a:solidFill>
                <a:latin typeface="Carelia Bold"/>
              </a:rPr>
              <a:t>Purpose</a:t>
            </a:r>
          </a:p>
        </p:txBody>
      </p:sp>
      <p:sp>
        <p:nvSpPr>
          <p:cNvPr id="16" name="Freeform 16"/>
          <p:cNvSpPr/>
          <p:nvPr/>
        </p:nvSpPr>
        <p:spPr>
          <a:xfrm rot="-633198" flipH="1">
            <a:off x="15752509" y="7126918"/>
            <a:ext cx="3009155" cy="3761444"/>
          </a:xfrm>
          <a:custGeom>
            <a:avLst/>
            <a:gdLst/>
            <a:ahLst/>
            <a:cxnLst/>
            <a:rect l="l" t="t" r="r" b="b"/>
            <a:pathLst>
              <a:path w="3009155" h="3761444">
                <a:moveTo>
                  <a:pt x="3009155" y="0"/>
                </a:moveTo>
                <a:lnTo>
                  <a:pt x="0" y="0"/>
                </a:lnTo>
                <a:lnTo>
                  <a:pt x="0" y="3761444"/>
                </a:lnTo>
                <a:lnTo>
                  <a:pt x="3009155" y="3761444"/>
                </a:lnTo>
                <a:lnTo>
                  <a:pt x="3009155" y="0"/>
                </a:lnTo>
                <a:close/>
              </a:path>
            </a:pathLst>
          </a:custGeom>
          <a:blipFill>
            <a:blip r:embed="rId10"/>
            <a:stretch>
              <a:fillRect/>
            </a:stretch>
          </a:blipFill>
        </p:spPr>
      </p:sp>
      <p:sp>
        <p:nvSpPr>
          <p:cNvPr id="17" name="Freeform 17"/>
          <p:cNvSpPr/>
          <p:nvPr/>
        </p:nvSpPr>
        <p:spPr>
          <a:xfrm rot="1021146">
            <a:off x="-1913061" y="269171"/>
            <a:ext cx="5482971" cy="82296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11"/>
            <a:stretch>
              <a:fillRect/>
            </a:stretch>
          </a:blipFill>
        </p:spPr>
      </p:sp>
      <p:grpSp>
        <p:nvGrpSpPr>
          <p:cNvPr id="18" name="Group 18"/>
          <p:cNvGrpSpPr>
            <a:grpSpLocks noChangeAspect="1"/>
          </p:cNvGrpSpPr>
          <p:nvPr/>
        </p:nvGrpSpPr>
        <p:grpSpPr>
          <a:xfrm rot="6201465">
            <a:off x="-1432278" y="5600302"/>
            <a:ext cx="4921956" cy="7315995"/>
            <a:chOff x="0" y="0"/>
            <a:chExt cx="3175000" cy="4719320"/>
          </a:xfrm>
        </p:grpSpPr>
        <p:sp>
          <p:nvSpPr>
            <p:cNvPr id="19" name="Freeform 19"/>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20" name="Freeform 20"/>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sp>
        <p:nvSpPr>
          <p:cNvPr id="22" name="TextBox 22"/>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pic>
        <p:nvPicPr>
          <p:cNvPr id="23" name="Online Media 22" title="The Founding of the NAACP">
            <a:hlinkClick r:id="" action="ppaction://media"/>
            <a:extLst>
              <a:ext uri="{FF2B5EF4-FFF2-40B4-BE49-F238E27FC236}">
                <a16:creationId xmlns:a16="http://schemas.microsoft.com/office/drawing/2014/main" id="{E14FFBF1-C73C-0F58-BB67-5FBD59A8082E}"/>
              </a:ext>
            </a:extLst>
          </p:cNvPr>
          <p:cNvPicPr>
            <a:picLocks noRot="1" noChangeAspect="1"/>
          </p:cNvPicPr>
          <p:nvPr>
            <a:videoFile r:link="rId1"/>
          </p:nvPr>
        </p:nvPicPr>
        <p:blipFill>
          <a:blip r:embed="rId12"/>
          <a:stretch>
            <a:fillRect/>
          </a:stretch>
        </p:blipFill>
        <p:spPr>
          <a:xfrm>
            <a:off x="9768114" y="4109357"/>
            <a:ext cx="5364842" cy="391341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801</Words>
  <Application>Microsoft Office PowerPoint</Application>
  <PresentationFormat>Custom</PresentationFormat>
  <Paragraphs>90</Paragraphs>
  <Slides>10</Slides>
  <Notes>9</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Carelia</vt:lpstr>
      <vt:lpstr>Arial</vt:lpstr>
      <vt:lpstr>Times New Roman</vt:lpstr>
      <vt:lpstr>Tangerine Bold</vt:lpstr>
      <vt:lpstr>Calibri</vt:lpstr>
      <vt:lpstr>Arimo</vt:lpstr>
      <vt:lpstr>Carelia Bold</vt:lpstr>
      <vt:lpstr>Glacial Indifference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Three Presentation</dc:title>
  <dc:creator>Henrietta Roi</dc:creator>
  <cp:lastModifiedBy>Henrietta Roi</cp:lastModifiedBy>
  <cp:revision>24</cp:revision>
  <dcterms:created xsi:type="dcterms:W3CDTF">2006-08-16T00:00:00Z</dcterms:created>
  <dcterms:modified xsi:type="dcterms:W3CDTF">2024-02-21T19:03:27Z</dcterms:modified>
  <dc:identifier>DAFq6Z4h-SI</dc:identifier>
</cp:coreProperties>
</file>