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rimo" panose="020B0604020202020204" charset="0"/>
      <p:regular r:id="rId13"/>
    </p:embeddedFont>
    <p:embeddedFont>
      <p:font typeface="Arimo Bold" panose="020B0604020202020204" charset="0"/>
      <p:regular r:id="rId14"/>
    </p:embeddedFont>
    <p:embeddedFont>
      <p:font typeface="Arimo Italics" panose="020B0604020202020204" charset="0"/>
      <p:regular r:id="rId15"/>
    </p:embeddedFont>
    <p:embeddedFont>
      <p:font typeface="Black Mango Semi-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2BD22-1D5C-7253-7DAD-767BA1B698BE}" v="178" dt="2023-08-18T13:59:26.664"/>
    <p1510:client id="{D0EC052C-A1EF-77F6-AD31-39E2D6D93C44}" v="17" dt="2023-08-18T14:16:18.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8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During this week of discovery we will be first taking a look at a brief overview of Canadian Black history, and touching on a bit of what localized history looks like.</a:t>
            </a:r>
          </a:p>
          <a:p>
            <a:endParaRPr lang="en-US"/>
          </a:p>
          <a:p>
            <a:r>
              <a:rPr lang="en-US"/>
              <a:t>Day two will be a deep dive into our local history discovering the untold stories of our past local Black residents.</a:t>
            </a:r>
          </a:p>
          <a:p>
            <a:endParaRPr lang="en-US"/>
          </a:p>
          <a:p>
            <a:r>
              <a:rPr lang="en-US"/>
              <a:t>Day three will delve into the shared history between Buffalo and Fort Erie, and how two countries divided by a border allowed for the freedom of those enslaved.</a:t>
            </a:r>
          </a:p>
          <a:p>
            <a:endParaRPr lang="en-US"/>
          </a:p>
          <a:p>
            <a:r>
              <a:rPr lang="en-US"/>
              <a:t>Day four will take a look at  Black history in our more broad region.</a:t>
            </a:r>
          </a:p>
          <a:p>
            <a:endParaRPr lang="en-US"/>
          </a:p>
          <a:p>
            <a:r>
              <a:rPr lang="en-US"/>
              <a:t>Day 5 will end with a tour, of all of the local places in Fort Erie that we discussed in day two, as well as finish with a two page written reflection assignment of what you learned throughout this week, and what you hope to learn more about in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quiz is not for marks, it is to grasp where students Black History awareness is before starting the lesson. </a:t>
            </a:r>
          </a:p>
          <a:p>
            <a:endParaRPr lang="en-US"/>
          </a:p>
          <a:p>
            <a:r>
              <a:rPr lang="en-US"/>
              <a:t>Quiz available in appendix file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Using a chalk / white board, or chart paper the teacher will write "Black History" and have students come up with words or phrases they associate when thinking of "Black History"</a:t>
            </a:r>
          </a:p>
          <a:p>
            <a:endParaRPr lang="en-US"/>
          </a:p>
          <a:p>
            <a:r>
              <a:rPr lang="en-US"/>
              <a:t>Post word-map discussion lesson talking points:</a:t>
            </a:r>
          </a:p>
          <a:p>
            <a:endParaRPr lang="en-US"/>
          </a:p>
          <a:p>
            <a:r>
              <a:rPr lang="en-US"/>
              <a:t>Establish a definition of what black history is.</a:t>
            </a:r>
          </a:p>
          <a:p>
            <a:r>
              <a:rPr lang="en-US"/>
              <a:t>- Black history, is the detailed recounting of the lives, stories, trials and tribulations of Africans who landed on North American soil. We will be taking a look at Black Canadian and shared Black American histories. </a:t>
            </a:r>
          </a:p>
          <a:p>
            <a:endParaRPr lang="en-US"/>
          </a:p>
          <a:p>
            <a:r>
              <a:rPr lang="en-US"/>
              <a:t>Where it is / why it exists.</a:t>
            </a:r>
          </a:p>
          <a:p>
            <a:r>
              <a:rPr lang="en-US"/>
              <a:t>- Everywhere, Black history is really just history, as all human history starts in Africa. Black History, is its own entity now due colonialism, the transatlantic slave trade, and who was the first to record the published history that was easily accessible to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 timeline of important topics that we will be discussing over the course of this week. </a:t>
            </a:r>
            <a:endParaRPr lang="en-US"/>
          </a:p>
          <a:p>
            <a:endParaRPr lang="en-US"/>
          </a:p>
          <a:p>
            <a:r>
              <a:rPr lang="en-US" dirty="0"/>
              <a:t>We begin in 1793 to more presently 2020, seeing where Black history really began in Canada, and where / what it looks like and means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Watch videos first then go into reading reading notes on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 to read article to students. Be sure to cover these main talking points from reading:</a:t>
            </a:r>
          </a:p>
          <a:p>
            <a:endParaRPr lang="en-US"/>
          </a:p>
          <a:p>
            <a:r>
              <a:rPr lang="en-US"/>
              <a:t>- John Graves Simcoe presided over Canada’s first parliament. </a:t>
            </a:r>
          </a:p>
          <a:p>
            <a:r>
              <a:rPr lang="en-US"/>
              <a:t>- Wanted upper Canada to be a miniature England.</a:t>
            </a:r>
          </a:p>
          <a:p>
            <a:endParaRPr lang="en-US"/>
          </a:p>
          <a:p>
            <a:r>
              <a:rPr lang="en-US"/>
              <a:t>- While Simcoe wanted Canada to mirror England he was very progressive in his policy pushing for the abolishment of slavery in upper Canada.</a:t>
            </a:r>
          </a:p>
          <a:p>
            <a:endParaRPr lang="en-US"/>
          </a:p>
          <a:p>
            <a:r>
              <a:rPr lang="en-US"/>
              <a:t>- This proposition was met with great oppression; however, Simcoe held strong on his belief and came to a compromise that no new slaves were to be brought into the province, and existing slaves must be freed within 9 years. Additionally, children of slaves were freed at the age of 25.</a:t>
            </a:r>
          </a:p>
          <a:p>
            <a:endParaRPr lang="en-US"/>
          </a:p>
          <a:p>
            <a:r>
              <a:rPr lang="en-US"/>
              <a:t>- Due to Simcoe’s strong will slavery in the province gradually disappeared. A few short year later following the lead of Denmark, upper Canada became the first British colony to strike down the slave trade all together in 1973</a:t>
            </a:r>
          </a:p>
          <a:p>
            <a:r>
              <a:rPr lang="en-US"/>
              <a:t> </a:t>
            </a:r>
          </a:p>
          <a:p>
            <a:r>
              <a:rPr lang="en-US"/>
              <a:t>* Talk a bit about Chloe Clooney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students silent read from the slide. Handout available in appendix for TA to use for IEP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Play heritage minute video first followed by the Canada post video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obVdj6PtWtA" TargetMode="External"/><Relationship Id="rId3" Type="http://schemas.openxmlformats.org/officeDocument/2006/relationships/image" Target="../media/image18.jpeg"/><Relationship Id="rId7" Type="http://schemas.openxmlformats.org/officeDocument/2006/relationships/hyperlink" Target="https://www.canada.ca/en/canadian-heritage/campaigns/black-history-month/transcript-proud-history.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thecanadianencyclopedia.ca/article/ontario/" TargetMode="External"/><Relationship Id="rId5" Type="http://schemas.openxmlformats.org/officeDocument/2006/relationships/hyperlink" Target="https://www.thecanadianencyclopedia.ca/en/article/fort-erie/"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https://www.youtube.com/embed/v4_Uo6tActg?feature=oembed" TargetMode="External"/><Relationship Id="rId1" Type="http://schemas.openxmlformats.org/officeDocument/2006/relationships/video" Target="https://www.youtube.com/embed/cLPMlNSQjOg?feature=oembed" TargetMode="Externa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416" b="-83416"/>
            </a:stretch>
          </a:blipFill>
        </p:spPr>
      </p:sp>
      <p:sp>
        <p:nvSpPr>
          <p:cNvPr id="3" name="Freeform 3"/>
          <p:cNvSpPr/>
          <p:nvPr/>
        </p:nvSpPr>
        <p:spPr>
          <a:xfrm rot="3541140">
            <a:off x="-1989538" y="-876324"/>
            <a:ext cx="21187013" cy="14274634"/>
          </a:xfrm>
          <a:custGeom>
            <a:avLst/>
            <a:gdLst/>
            <a:ahLst/>
            <a:cxnLst/>
            <a:rect l="l" t="t" r="r" b="b"/>
            <a:pathLst>
              <a:path w="21187013" h="14274634">
                <a:moveTo>
                  <a:pt x="0" y="0"/>
                </a:moveTo>
                <a:lnTo>
                  <a:pt x="21187013" y="0"/>
                </a:lnTo>
                <a:lnTo>
                  <a:pt x="21187013" y="14274634"/>
                </a:lnTo>
                <a:lnTo>
                  <a:pt x="0" y="14274634"/>
                </a:lnTo>
                <a:lnTo>
                  <a:pt x="0" y="0"/>
                </a:lnTo>
                <a:close/>
              </a:path>
            </a:pathLst>
          </a:custGeom>
          <a:blipFill>
            <a:blip r:embed="rId3"/>
            <a:stretch>
              <a:fillRect l="-28629" r="-2194"/>
            </a:stretch>
          </a:blipFill>
        </p:spPr>
      </p:sp>
      <p:sp>
        <p:nvSpPr>
          <p:cNvPr id="4" name="Freeform 4"/>
          <p:cNvSpPr/>
          <p:nvPr/>
        </p:nvSpPr>
        <p:spPr>
          <a:xfrm>
            <a:off x="-1605951" y="1028700"/>
            <a:ext cx="3211902" cy="3334183"/>
          </a:xfrm>
          <a:custGeom>
            <a:avLst/>
            <a:gdLst/>
            <a:ahLst/>
            <a:cxnLst/>
            <a:rect l="l" t="t" r="r" b="b"/>
            <a:pathLst>
              <a:path w="3211902" h="3334183">
                <a:moveTo>
                  <a:pt x="0" y="0"/>
                </a:moveTo>
                <a:lnTo>
                  <a:pt x="3211902" y="0"/>
                </a:lnTo>
                <a:lnTo>
                  <a:pt x="3211902" y="3334183"/>
                </a:lnTo>
                <a:lnTo>
                  <a:pt x="0" y="3334183"/>
                </a:lnTo>
                <a:lnTo>
                  <a:pt x="0" y="0"/>
                </a:lnTo>
                <a:close/>
              </a:path>
            </a:pathLst>
          </a:custGeom>
          <a:blipFill>
            <a:blip r:embed="rId4"/>
            <a:stretch>
              <a:fillRect/>
            </a:stretch>
          </a:blipFill>
        </p:spPr>
      </p:sp>
      <p:grpSp>
        <p:nvGrpSpPr>
          <p:cNvPr id="5" name="Group 5"/>
          <p:cNvGrpSpPr>
            <a:grpSpLocks noChangeAspect="1"/>
          </p:cNvGrpSpPr>
          <p:nvPr/>
        </p:nvGrpSpPr>
        <p:grpSpPr>
          <a:xfrm>
            <a:off x="3527550" y="5573903"/>
            <a:ext cx="2142615" cy="2134245"/>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b="-37692"/>
              </a:stretch>
            </a:blipFill>
          </p:spPr>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sp>
        <p:nvSpPr>
          <p:cNvPr id="8" name="Freeform 8"/>
          <p:cNvSpPr/>
          <p:nvPr/>
        </p:nvSpPr>
        <p:spPr>
          <a:xfrm>
            <a:off x="11601735" y="-1390150"/>
            <a:ext cx="2678333" cy="2780300"/>
          </a:xfrm>
          <a:custGeom>
            <a:avLst/>
            <a:gdLst/>
            <a:ahLst/>
            <a:cxnLst/>
            <a:rect l="l" t="t" r="r" b="b"/>
            <a:pathLst>
              <a:path w="2678333" h="2780300">
                <a:moveTo>
                  <a:pt x="0" y="0"/>
                </a:moveTo>
                <a:lnTo>
                  <a:pt x="2678333" y="0"/>
                </a:lnTo>
                <a:lnTo>
                  <a:pt x="2678333" y="2780300"/>
                </a:lnTo>
                <a:lnTo>
                  <a:pt x="0" y="2780300"/>
                </a:lnTo>
                <a:lnTo>
                  <a:pt x="0" y="0"/>
                </a:lnTo>
                <a:close/>
              </a:path>
            </a:pathLst>
          </a:custGeom>
          <a:blipFill>
            <a:blip r:embed="rId4"/>
            <a:stretch>
              <a:fillRect/>
            </a:stretch>
          </a:blipFill>
        </p:spPr>
      </p:sp>
      <p:sp>
        <p:nvSpPr>
          <p:cNvPr id="9" name="TextBox 9"/>
          <p:cNvSpPr txBox="1"/>
          <p:nvPr/>
        </p:nvSpPr>
        <p:spPr>
          <a:xfrm>
            <a:off x="2054987" y="1694135"/>
            <a:ext cx="11875174" cy="2494707"/>
          </a:xfrm>
          <a:prstGeom prst="rect">
            <a:avLst/>
          </a:prstGeom>
        </p:spPr>
        <p:txBody>
          <a:bodyPr lIns="0" tIns="0" rIns="0" bIns="0" rtlCol="0" anchor="t">
            <a:spAutoFit/>
          </a:bodyPr>
          <a:lstStyle/>
          <a:p>
            <a:pPr algn="ctr">
              <a:lnSpc>
                <a:spcPts val="9754"/>
              </a:lnSpc>
            </a:pPr>
            <a:r>
              <a:rPr lang="en-US" sz="9032" spc="442">
                <a:solidFill>
                  <a:srgbClr val="9B7266"/>
                </a:solidFill>
                <a:latin typeface="Black Mango Semi-Bold"/>
              </a:rPr>
              <a:t>Localizing Black History </a:t>
            </a:r>
          </a:p>
        </p:txBody>
      </p:sp>
      <p:sp>
        <p:nvSpPr>
          <p:cNvPr id="10" name="TextBox 10"/>
          <p:cNvSpPr txBox="1"/>
          <p:nvPr/>
        </p:nvSpPr>
        <p:spPr>
          <a:xfrm>
            <a:off x="3527550" y="7786329"/>
            <a:ext cx="2338342" cy="424572"/>
          </a:xfrm>
          <a:prstGeom prst="rect">
            <a:avLst/>
          </a:prstGeom>
        </p:spPr>
        <p:txBody>
          <a:bodyPr lIns="0" tIns="0" rIns="0" bIns="0" rtlCol="0" anchor="t">
            <a:spAutoFit/>
          </a:bodyPr>
          <a:lstStyle/>
          <a:p>
            <a:pPr marL="0" lvl="0" indent="0" algn="ctr">
              <a:lnSpc>
                <a:spcPts val="3392"/>
              </a:lnSpc>
              <a:spcBef>
                <a:spcPct val="0"/>
              </a:spcBef>
            </a:pPr>
            <a:r>
              <a:rPr lang="en-US" sz="2423" spc="14">
                <a:solidFill>
                  <a:srgbClr val="9B7266"/>
                </a:solidFill>
                <a:latin typeface="Arimo"/>
              </a:rPr>
              <a:t>By Mandy Taylor</a:t>
            </a:r>
          </a:p>
        </p:txBody>
      </p:sp>
      <p:sp>
        <p:nvSpPr>
          <p:cNvPr id="11" name="TextBox 11"/>
          <p:cNvSpPr txBox="1"/>
          <p:nvPr/>
        </p:nvSpPr>
        <p:spPr>
          <a:xfrm>
            <a:off x="6979235" y="4872387"/>
            <a:ext cx="8614860" cy="3948529"/>
          </a:xfrm>
          <a:prstGeom prst="rect">
            <a:avLst/>
          </a:prstGeom>
        </p:spPr>
        <p:txBody>
          <a:bodyPr lIns="0" tIns="0" rIns="0" bIns="0" rtlCol="0" anchor="t">
            <a:spAutoFit/>
          </a:bodyPr>
          <a:lstStyle/>
          <a:p>
            <a:pPr algn="ctr">
              <a:lnSpc>
                <a:spcPts val="6273"/>
              </a:lnSpc>
              <a:spcBef>
                <a:spcPct val="0"/>
              </a:spcBef>
            </a:pPr>
            <a:r>
              <a:rPr lang="en-US" sz="4481" spc="466">
                <a:solidFill>
                  <a:srgbClr val="9B7266"/>
                </a:solidFill>
                <a:latin typeface="Arimo"/>
              </a:rPr>
              <a:t>AN INTRODUCTION TO THE FORT ERIE &amp; GREATER BUFFALO - NIAGARA REGION'S BLACK HISTORY</a:t>
            </a:r>
          </a:p>
        </p:txBody>
      </p:sp>
      <p:sp>
        <p:nvSpPr>
          <p:cNvPr id="12" name="TextBox 12"/>
          <p:cNvSpPr txBox="1"/>
          <p:nvPr/>
        </p:nvSpPr>
        <p:spPr>
          <a:xfrm>
            <a:off x="11286665" y="9742572"/>
            <a:ext cx="6558111"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FUNDED BY QUEEN'S UNIVERSITY USSRF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5505747" y="2870078"/>
            <a:ext cx="3397093" cy="5551926"/>
            <a:chOff x="0" y="0"/>
            <a:chExt cx="894708" cy="1462236"/>
          </a:xfrm>
        </p:grpSpPr>
        <p:sp>
          <p:nvSpPr>
            <p:cNvPr id="3" name="Freeform 3"/>
            <p:cNvSpPr/>
            <p:nvPr/>
          </p:nvSpPr>
          <p:spPr>
            <a:xfrm>
              <a:off x="0" y="0"/>
              <a:ext cx="894708" cy="1462236"/>
            </a:xfrm>
            <a:custGeom>
              <a:avLst/>
              <a:gdLst/>
              <a:ahLst/>
              <a:cxnLst/>
              <a:rect l="l" t="t" r="r" b="b"/>
              <a:pathLst>
                <a:path w="894708" h="1462236">
                  <a:moveTo>
                    <a:pt x="18232" y="0"/>
                  </a:moveTo>
                  <a:lnTo>
                    <a:pt x="876476" y="0"/>
                  </a:lnTo>
                  <a:cubicBezTo>
                    <a:pt x="886545" y="0"/>
                    <a:pt x="894708" y="8163"/>
                    <a:pt x="894708" y="18232"/>
                  </a:cubicBezTo>
                  <a:lnTo>
                    <a:pt x="894708" y="1444004"/>
                  </a:lnTo>
                  <a:cubicBezTo>
                    <a:pt x="894708" y="1454073"/>
                    <a:pt x="886545" y="1462236"/>
                    <a:pt x="876476" y="1462236"/>
                  </a:cubicBezTo>
                  <a:lnTo>
                    <a:pt x="18232" y="1462236"/>
                  </a:lnTo>
                  <a:cubicBezTo>
                    <a:pt x="8163" y="1462236"/>
                    <a:pt x="0" y="1454073"/>
                    <a:pt x="0" y="1444004"/>
                  </a:cubicBezTo>
                  <a:lnTo>
                    <a:pt x="0" y="18232"/>
                  </a:lnTo>
                  <a:cubicBezTo>
                    <a:pt x="0" y="8163"/>
                    <a:pt x="8163" y="0"/>
                    <a:pt x="18232" y="0"/>
                  </a:cubicBezTo>
                  <a:close/>
                </a:path>
              </a:pathLst>
            </a:custGeom>
            <a:solidFill>
              <a:srgbClr val="F3E8D0"/>
            </a:solidFill>
            <a:ln w="28575">
              <a:solidFill>
                <a:srgbClr val="796147"/>
              </a:solidFill>
            </a:ln>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18"/>
                </a:lnSpc>
              </a:pPr>
              <a:endParaRPr/>
            </a:p>
          </p:txBody>
        </p:sp>
      </p:grpSp>
      <p:grpSp>
        <p:nvGrpSpPr>
          <p:cNvPr id="5" name="Group 5"/>
          <p:cNvGrpSpPr/>
          <p:nvPr/>
        </p:nvGrpSpPr>
        <p:grpSpPr>
          <a:xfrm>
            <a:off x="9388615" y="2870078"/>
            <a:ext cx="3397093" cy="5551926"/>
            <a:chOff x="0" y="0"/>
            <a:chExt cx="894708" cy="1462236"/>
          </a:xfrm>
        </p:grpSpPr>
        <p:sp>
          <p:nvSpPr>
            <p:cNvPr id="6" name="Freeform 6"/>
            <p:cNvSpPr/>
            <p:nvPr/>
          </p:nvSpPr>
          <p:spPr>
            <a:xfrm>
              <a:off x="0" y="0"/>
              <a:ext cx="894708" cy="1462236"/>
            </a:xfrm>
            <a:custGeom>
              <a:avLst/>
              <a:gdLst/>
              <a:ahLst/>
              <a:cxnLst/>
              <a:rect l="l" t="t" r="r" b="b"/>
              <a:pathLst>
                <a:path w="894708" h="1462236">
                  <a:moveTo>
                    <a:pt x="18232" y="0"/>
                  </a:moveTo>
                  <a:lnTo>
                    <a:pt x="876476" y="0"/>
                  </a:lnTo>
                  <a:cubicBezTo>
                    <a:pt x="886545" y="0"/>
                    <a:pt x="894708" y="8163"/>
                    <a:pt x="894708" y="18232"/>
                  </a:cubicBezTo>
                  <a:lnTo>
                    <a:pt x="894708" y="1444004"/>
                  </a:lnTo>
                  <a:cubicBezTo>
                    <a:pt x="894708" y="1454073"/>
                    <a:pt x="886545" y="1462236"/>
                    <a:pt x="876476" y="1462236"/>
                  </a:cubicBezTo>
                  <a:lnTo>
                    <a:pt x="18232" y="1462236"/>
                  </a:lnTo>
                  <a:cubicBezTo>
                    <a:pt x="8163" y="1462236"/>
                    <a:pt x="0" y="1454073"/>
                    <a:pt x="0" y="1444004"/>
                  </a:cubicBezTo>
                  <a:lnTo>
                    <a:pt x="0" y="18232"/>
                  </a:lnTo>
                  <a:cubicBezTo>
                    <a:pt x="0" y="8163"/>
                    <a:pt x="8163" y="0"/>
                    <a:pt x="18232" y="0"/>
                  </a:cubicBezTo>
                  <a:close/>
                </a:path>
              </a:pathLst>
            </a:custGeom>
            <a:solidFill>
              <a:srgbClr val="F3E8D0"/>
            </a:solidFill>
            <a:ln w="28575">
              <a:solidFill>
                <a:srgbClr val="796147"/>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018"/>
                </a:lnSpc>
              </a:pPr>
              <a:endParaRPr/>
            </a:p>
          </p:txBody>
        </p:sp>
      </p:grpSp>
      <p:grpSp>
        <p:nvGrpSpPr>
          <p:cNvPr id="8" name="Group 8"/>
          <p:cNvGrpSpPr/>
          <p:nvPr/>
        </p:nvGrpSpPr>
        <p:grpSpPr>
          <a:xfrm>
            <a:off x="13271483" y="2870078"/>
            <a:ext cx="3397093" cy="5551926"/>
            <a:chOff x="0" y="0"/>
            <a:chExt cx="894708" cy="1462236"/>
          </a:xfrm>
        </p:grpSpPr>
        <p:sp>
          <p:nvSpPr>
            <p:cNvPr id="9" name="Freeform 9"/>
            <p:cNvSpPr/>
            <p:nvPr/>
          </p:nvSpPr>
          <p:spPr>
            <a:xfrm>
              <a:off x="0" y="0"/>
              <a:ext cx="894708" cy="1462236"/>
            </a:xfrm>
            <a:custGeom>
              <a:avLst/>
              <a:gdLst/>
              <a:ahLst/>
              <a:cxnLst/>
              <a:rect l="l" t="t" r="r" b="b"/>
              <a:pathLst>
                <a:path w="894708" h="1462236">
                  <a:moveTo>
                    <a:pt x="18232" y="0"/>
                  </a:moveTo>
                  <a:lnTo>
                    <a:pt x="876476" y="0"/>
                  </a:lnTo>
                  <a:cubicBezTo>
                    <a:pt x="886545" y="0"/>
                    <a:pt x="894708" y="8163"/>
                    <a:pt x="894708" y="18232"/>
                  </a:cubicBezTo>
                  <a:lnTo>
                    <a:pt x="894708" y="1444004"/>
                  </a:lnTo>
                  <a:cubicBezTo>
                    <a:pt x="894708" y="1454073"/>
                    <a:pt x="886545" y="1462236"/>
                    <a:pt x="876476" y="1462236"/>
                  </a:cubicBezTo>
                  <a:lnTo>
                    <a:pt x="18232" y="1462236"/>
                  </a:lnTo>
                  <a:cubicBezTo>
                    <a:pt x="8163" y="1462236"/>
                    <a:pt x="0" y="1454073"/>
                    <a:pt x="0" y="1444004"/>
                  </a:cubicBezTo>
                  <a:lnTo>
                    <a:pt x="0" y="18232"/>
                  </a:lnTo>
                  <a:cubicBezTo>
                    <a:pt x="0" y="8163"/>
                    <a:pt x="8163" y="0"/>
                    <a:pt x="18232" y="0"/>
                  </a:cubicBezTo>
                  <a:close/>
                </a:path>
              </a:pathLst>
            </a:custGeom>
            <a:solidFill>
              <a:srgbClr val="F3E8D0"/>
            </a:solidFill>
            <a:ln w="28575">
              <a:solidFill>
                <a:srgbClr val="796147"/>
              </a:solidFill>
            </a:ln>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018"/>
                </a:lnSpc>
              </a:pPr>
              <a:endParaRPr/>
            </a:p>
          </p:txBody>
        </p:sp>
      </p:grpSp>
      <p:sp>
        <p:nvSpPr>
          <p:cNvPr id="11" name="Freeform 11"/>
          <p:cNvSpPr/>
          <p:nvPr/>
        </p:nvSpPr>
        <p:spPr>
          <a:xfrm>
            <a:off x="6605112" y="3233428"/>
            <a:ext cx="1198362" cy="3047521"/>
          </a:xfrm>
          <a:custGeom>
            <a:avLst/>
            <a:gdLst/>
            <a:ahLst/>
            <a:cxnLst/>
            <a:rect l="l" t="t" r="r" b="b"/>
            <a:pathLst>
              <a:path w="1198362" h="3047521">
                <a:moveTo>
                  <a:pt x="0" y="0"/>
                </a:moveTo>
                <a:lnTo>
                  <a:pt x="1198362" y="0"/>
                </a:lnTo>
                <a:lnTo>
                  <a:pt x="1198362" y="3047521"/>
                </a:lnTo>
                <a:lnTo>
                  <a:pt x="0" y="3047521"/>
                </a:lnTo>
                <a:lnTo>
                  <a:pt x="0" y="0"/>
                </a:lnTo>
                <a:close/>
              </a:path>
            </a:pathLst>
          </a:custGeom>
          <a:blipFill>
            <a:blip r:embed="rId3"/>
            <a:stretch>
              <a:fillRect l="-34716" r="-34716"/>
            </a:stretch>
          </a:blipFill>
        </p:spPr>
      </p:sp>
      <p:sp>
        <p:nvSpPr>
          <p:cNvPr id="12" name="Freeform 12"/>
          <p:cNvSpPr/>
          <p:nvPr/>
        </p:nvSpPr>
        <p:spPr>
          <a:xfrm>
            <a:off x="9778969" y="3155488"/>
            <a:ext cx="2766568" cy="3069620"/>
          </a:xfrm>
          <a:custGeom>
            <a:avLst/>
            <a:gdLst/>
            <a:ahLst/>
            <a:cxnLst/>
            <a:rect l="l" t="t" r="r" b="b"/>
            <a:pathLst>
              <a:path w="2766568" h="3069620">
                <a:moveTo>
                  <a:pt x="0" y="0"/>
                </a:moveTo>
                <a:lnTo>
                  <a:pt x="2766568" y="0"/>
                </a:lnTo>
                <a:lnTo>
                  <a:pt x="2766568" y="3069619"/>
                </a:lnTo>
                <a:lnTo>
                  <a:pt x="0" y="3069619"/>
                </a:lnTo>
                <a:lnTo>
                  <a:pt x="0" y="0"/>
                </a:lnTo>
                <a:close/>
              </a:path>
            </a:pathLst>
          </a:custGeom>
          <a:blipFill>
            <a:blip r:embed="rId4"/>
            <a:stretch>
              <a:fillRect l="-39250" r="-50943"/>
            </a:stretch>
          </a:blipFill>
        </p:spPr>
      </p:sp>
      <p:grpSp>
        <p:nvGrpSpPr>
          <p:cNvPr id="13" name="Group 13"/>
          <p:cNvGrpSpPr/>
          <p:nvPr/>
        </p:nvGrpSpPr>
        <p:grpSpPr>
          <a:xfrm>
            <a:off x="1619425" y="2870078"/>
            <a:ext cx="3397093" cy="5551926"/>
            <a:chOff x="0" y="0"/>
            <a:chExt cx="894708" cy="1462236"/>
          </a:xfrm>
        </p:grpSpPr>
        <p:sp>
          <p:nvSpPr>
            <p:cNvPr id="14" name="Freeform 14"/>
            <p:cNvSpPr/>
            <p:nvPr/>
          </p:nvSpPr>
          <p:spPr>
            <a:xfrm>
              <a:off x="0" y="0"/>
              <a:ext cx="894708" cy="1462236"/>
            </a:xfrm>
            <a:custGeom>
              <a:avLst/>
              <a:gdLst/>
              <a:ahLst/>
              <a:cxnLst/>
              <a:rect l="l" t="t" r="r" b="b"/>
              <a:pathLst>
                <a:path w="894708" h="1462236">
                  <a:moveTo>
                    <a:pt x="18232" y="0"/>
                  </a:moveTo>
                  <a:lnTo>
                    <a:pt x="876476" y="0"/>
                  </a:lnTo>
                  <a:cubicBezTo>
                    <a:pt x="886545" y="0"/>
                    <a:pt x="894708" y="8163"/>
                    <a:pt x="894708" y="18232"/>
                  </a:cubicBezTo>
                  <a:lnTo>
                    <a:pt x="894708" y="1444004"/>
                  </a:lnTo>
                  <a:cubicBezTo>
                    <a:pt x="894708" y="1454073"/>
                    <a:pt x="886545" y="1462236"/>
                    <a:pt x="876476" y="1462236"/>
                  </a:cubicBezTo>
                  <a:lnTo>
                    <a:pt x="18232" y="1462236"/>
                  </a:lnTo>
                  <a:cubicBezTo>
                    <a:pt x="8163" y="1462236"/>
                    <a:pt x="0" y="1454073"/>
                    <a:pt x="0" y="1444004"/>
                  </a:cubicBezTo>
                  <a:lnTo>
                    <a:pt x="0" y="18232"/>
                  </a:lnTo>
                  <a:cubicBezTo>
                    <a:pt x="0" y="8163"/>
                    <a:pt x="8163" y="0"/>
                    <a:pt x="18232" y="0"/>
                  </a:cubicBezTo>
                  <a:close/>
                </a:path>
              </a:pathLst>
            </a:custGeom>
            <a:solidFill>
              <a:srgbClr val="F3E8D0"/>
            </a:solidFill>
            <a:ln w="28575">
              <a:solidFill>
                <a:srgbClr val="796147"/>
              </a:solidFill>
            </a:ln>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018"/>
                </a:lnSpc>
              </a:pPr>
              <a:endParaRPr/>
            </a:p>
          </p:txBody>
        </p:sp>
      </p:grpSp>
      <p:sp>
        <p:nvSpPr>
          <p:cNvPr id="16" name="Freeform 16"/>
          <p:cNvSpPr/>
          <p:nvPr/>
        </p:nvSpPr>
        <p:spPr>
          <a:xfrm>
            <a:off x="2051999" y="3233428"/>
            <a:ext cx="2531943" cy="3047521"/>
          </a:xfrm>
          <a:custGeom>
            <a:avLst/>
            <a:gdLst/>
            <a:ahLst/>
            <a:cxnLst/>
            <a:rect l="l" t="t" r="r" b="b"/>
            <a:pathLst>
              <a:path w="2531943" h="3047521">
                <a:moveTo>
                  <a:pt x="0" y="0"/>
                </a:moveTo>
                <a:lnTo>
                  <a:pt x="2531944" y="0"/>
                </a:lnTo>
                <a:lnTo>
                  <a:pt x="2531944" y="3047521"/>
                </a:lnTo>
                <a:lnTo>
                  <a:pt x="0" y="3047521"/>
                </a:lnTo>
                <a:lnTo>
                  <a:pt x="0" y="0"/>
                </a:lnTo>
                <a:close/>
              </a:path>
            </a:pathLst>
          </a:custGeom>
          <a:blipFill>
            <a:blip r:embed="rId5"/>
            <a:stretch>
              <a:fillRect l="-40159" r="-40159"/>
            </a:stretch>
          </a:blipFill>
        </p:spPr>
      </p:sp>
      <p:sp>
        <p:nvSpPr>
          <p:cNvPr id="17" name="Freeform 17"/>
          <p:cNvSpPr/>
          <p:nvPr/>
        </p:nvSpPr>
        <p:spPr>
          <a:xfrm rot="-1242840">
            <a:off x="-10317754" y="5545872"/>
            <a:ext cx="11905389" cy="8229600"/>
          </a:xfrm>
          <a:custGeom>
            <a:avLst/>
            <a:gdLst/>
            <a:ahLst/>
            <a:cxnLst/>
            <a:rect l="l" t="t" r="r" b="b"/>
            <a:pathLst>
              <a:path w="11905389" h="8229600">
                <a:moveTo>
                  <a:pt x="0" y="0"/>
                </a:moveTo>
                <a:lnTo>
                  <a:pt x="11905388" y="0"/>
                </a:lnTo>
                <a:lnTo>
                  <a:pt x="11905388" y="8229600"/>
                </a:lnTo>
                <a:lnTo>
                  <a:pt x="0" y="8229600"/>
                </a:lnTo>
                <a:lnTo>
                  <a:pt x="0" y="0"/>
                </a:lnTo>
                <a:close/>
              </a:path>
            </a:pathLst>
          </a:custGeom>
          <a:blipFill>
            <a:blip r:embed="rId6"/>
            <a:stretch>
              <a:fillRect/>
            </a:stretch>
          </a:blipFill>
        </p:spPr>
      </p:sp>
      <p:sp>
        <p:nvSpPr>
          <p:cNvPr id="18" name="Freeform 18"/>
          <p:cNvSpPr/>
          <p:nvPr/>
        </p:nvSpPr>
        <p:spPr>
          <a:xfrm rot="9648679">
            <a:off x="16521210" y="-4311478"/>
            <a:ext cx="11905389" cy="8229600"/>
          </a:xfrm>
          <a:custGeom>
            <a:avLst/>
            <a:gdLst/>
            <a:ahLst/>
            <a:cxnLst/>
            <a:rect l="l" t="t" r="r" b="b"/>
            <a:pathLst>
              <a:path w="11905389" h="8229600">
                <a:moveTo>
                  <a:pt x="0" y="0"/>
                </a:moveTo>
                <a:lnTo>
                  <a:pt x="11905389" y="0"/>
                </a:lnTo>
                <a:lnTo>
                  <a:pt x="11905389" y="8229600"/>
                </a:lnTo>
                <a:lnTo>
                  <a:pt x="0" y="8229600"/>
                </a:lnTo>
                <a:lnTo>
                  <a:pt x="0" y="0"/>
                </a:lnTo>
                <a:close/>
              </a:path>
            </a:pathLst>
          </a:custGeom>
          <a:blipFill>
            <a:blip r:embed="rId6"/>
            <a:stretch>
              <a:fillRect/>
            </a:stretch>
          </a:blipFill>
        </p:spPr>
      </p:sp>
      <p:sp>
        <p:nvSpPr>
          <p:cNvPr id="19" name="TextBox 19"/>
          <p:cNvSpPr txBox="1"/>
          <p:nvPr/>
        </p:nvSpPr>
        <p:spPr>
          <a:xfrm>
            <a:off x="5695834" y="6853427"/>
            <a:ext cx="2968881" cy="827151"/>
          </a:xfrm>
          <a:prstGeom prst="rect">
            <a:avLst/>
          </a:prstGeom>
        </p:spPr>
        <p:txBody>
          <a:bodyPr lIns="0" tIns="0" rIns="0" bIns="0" rtlCol="0" anchor="t">
            <a:spAutoFit/>
          </a:bodyPr>
          <a:lstStyle/>
          <a:p>
            <a:pPr marL="0" lvl="0" indent="0" algn="ctr">
              <a:lnSpc>
                <a:spcPts val="2184"/>
              </a:lnSpc>
              <a:spcBef>
                <a:spcPct val="0"/>
              </a:spcBef>
            </a:pPr>
            <a:r>
              <a:rPr lang="en-US" sz="1560" spc="162">
                <a:solidFill>
                  <a:srgbClr val="9B7266"/>
                </a:solidFill>
                <a:latin typeface="Arimo"/>
              </a:rPr>
              <a:t>What do you think happened to Chloe Cooley?</a:t>
            </a:r>
          </a:p>
        </p:txBody>
      </p:sp>
      <p:sp>
        <p:nvSpPr>
          <p:cNvPr id="20" name="TextBox 20"/>
          <p:cNvSpPr txBox="1"/>
          <p:nvPr/>
        </p:nvSpPr>
        <p:spPr>
          <a:xfrm>
            <a:off x="9576656" y="6715314"/>
            <a:ext cx="2968881" cy="1103376"/>
          </a:xfrm>
          <a:prstGeom prst="rect">
            <a:avLst/>
          </a:prstGeom>
        </p:spPr>
        <p:txBody>
          <a:bodyPr lIns="0" tIns="0" rIns="0" bIns="0" rtlCol="0" anchor="t">
            <a:spAutoFit/>
          </a:bodyPr>
          <a:lstStyle/>
          <a:p>
            <a:pPr marL="0" lvl="0" indent="0" algn="ctr">
              <a:lnSpc>
                <a:spcPts val="2184"/>
              </a:lnSpc>
              <a:spcBef>
                <a:spcPct val="0"/>
              </a:spcBef>
            </a:pPr>
            <a:r>
              <a:rPr lang="en-US" sz="1560" spc="162">
                <a:solidFill>
                  <a:srgbClr val="9B7266"/>
                </a:solidFill>
                <a:latin typeface="Arimo"/>
              </a:rPr>
              <a:t>How do you think Chloe Cooley paved the way for the abolishment of slavery in Canada?</a:t>
            </a:r>
          </a:p>
        </p:txBody>
      </p:sp>
      <p:sp>
        <p:nvSpPr>
          <p:cNvPr id="21" name="TextBox 21"/>
          <p:cNvSpPr txBox="1"/>
          <p:nvPr/>
        </p:nvSpPr>
        <p:spPr>
          <a:xfrm>
            <a:off x="13485589" y="2994279"/>
            <a:ext cx="2968881" cy="5362815"/>
          </a:xfrm>
          <a:prstGeom prst="rect">
            <a:avLst/>
          </a:prstGeom>
        </p:spPr>
        <p:txBody>
          <a:bodyPr lIns="0" tIns="0" rIns="0" bIns="0" rtlCol="0" anchor="t">
            <a:spAutoFit/>
          </a:bodyPr>
          <a:lstStyle/>
          <a:p>
            <a:pPr algn="ctr">
              <a:lnSpc>
                <a:spcPts val="2184"/>
              </a:lnSpc>
            </a:pPr>
            <a:r>
              <a:rPr lang="en-US" sz="1560" spc="162">
                <a:solidFill>
                  <a:srgbClr val="9B7266"/>
                </a:solidFill>
                <a:latin typeface="Arimo"/>
              </a:rPr>
              <a:t>Homework:</a:t>
            </a:r>
          </a:p>
          <a:p>
            <a:pPr algn="ctr">
              <a:lnSpc>
                <a:spcPts val="2184"/>
              </a:lnSpc>
            </a:pPr>
            <a:r>
              <a:rPr lang="en-US" sz="1560" spc="162">
                <a:solidFill>
                  <a:srgbClr val="9B7266"/>
                </a:solidFill>
                <a:latin typeface="Arimo"/>
              </a:rPr>
              <a:t>Read Tiffany Mayer article</a:t>
            </a:r>
          </a:p>
          <a:p>
            <a:pPr algn="ctr">
              <a:lnSpc>
                <a:spcPts val="2184"/>
              </a:lnSpc>
            </a:pPr>
            <a:r>
              <a:rPr lang="en-US" sz="1560" spc="162">
                <a:solidFill>
                  <a:srgbClr val="9B7266"/>
                </a:solidFill>
                <a:latin typeface="Arimo"/>
              </a:rPr>
              <a:t>"Museum holds evidence of slavery in Niagara"</a:t>
            </a:r>
          </a:p>
          <a:p>
            <a:pPr algn="ctr">
              <a:lnSpc>
                <a:spcPts val="2184"/>
              </a:lnSpc>
            </a:pPr>
            <a:r>
              <a:rPr lang="en-US" sz="1560" spc="162">
                <a:solidFill>
                  <a:srgbClr val="9B7266"/>
                </a:solidFill>
                <a:latin typeface="Arimo"/>
              </a:rPr>
              <a:t> </a:t>
            </a:r>
          </a:p>
          <a:p>
            <a:pPr algn="ctr">
              <a:lnSpc>
                <a:spcPts val="2184"/>
              </a:lnSpc>
            </a:pPr>
            <a:r>
              <a:rPr lang="en-US" sz="1560" spc="162">
                <a:solidFill>
                  <a:srgbClr val="9B7266"/>
                </a:solidFill>
                <a:latin typeface="Arimo"/>
              </a:rPr>
              <a:t>Answer these questions:</a:t>
            </a:r>
          </a:p>
          <a:p>
            <a:pPr algn="ctr">
              <a:lnSpc>
                <a:spcPts val="1400"/>
              </a:lnSpc>
            </a:pPr>
            <a:endParaRPr lang="en-US" sz="1560" spc="162">
              <a:solidFill>
                <a:srgbClr val="9B7266"/>
              </a:solidFill>
              <a:latin typeface="Arimo"/>
            </a:endParaRPr>
          </a:p>
          <a:p>
            <a:pPr>
              <a:lnSpc>
                <a:spcPts val="1960"/>
              </a:lnSpc>
            </a:pPr>
            <a:r>
              <a:rPr lang="en-US" sz="1400" spc="145">
                <a:solidFill>
                  <a:srgbClr val="9B7266"/>
                </a:solidFill>
                <a:latin typeface="Arimo"/>
              </a:rPr>
              <a:t>1.) What did Ford mean when </a:t>
            </a:r>
            <a:r>
              <a:rPr lang="en-US" sz="1400" spc="145" dirty="0">
                <a:solidFill>
                  <a:srgbClr val="9B7266"/>
                </a:solidFill>
                <a:latin typeface="Arimo"/>
              </a:rPr>
              <a:t>they said </a:t>
            </a:r>
            <a:endParaRPr lang="en-US" sz="1400" spc="145" dirty="0">
              <a:solidFill>
                <a:srgbClr val="9B7266"/>
              </a:solidFill>
              <a:latin typeface="Arimo"/>
              <a:ea typeface="Arimo"/>
              <a:cs typeface="Arimo"/>
            </a:endParaRPr>
          </a:p>
          <a:p>
            <a:pPr>
              <a:lnSpc>
                <a:spcPts val="1960"/>
              </a:lnSpc>
            </a:pPr>
            <a:r>
              <a:rPr lang="en-US" sz="1400" spc="145" dirty="0">
                <a:solidFill>
                  <a:srgbClr val="9B7266"/>
                </a:solidFill>
                <a:latin typeface="Arimo"/>
              </a:rPr>
              <a:t>“I don’t like to call it denial. I just think </a:t>
            </a:r>
            <a:r>
              <a:rPr lang="en-US" sz="1400" spc="145">
                <a:solidFill>
                  <a:srgbClr val="9B7266"/>
                </a:solidFill>
                <a:latin typeface="Arimo"/>
              </a:rPr>
              <a:t>it's</a:t>
            </a:r>
            <a:r>
              <a:rPr lang="en-US" sz="1400" spc="145" dirty="0">
                <a:solidFill>
                  <a:srgbClr val="9B7266"/>
                </a:solidFill>
                <a:latin typeface="Arimo"/>
              </a:rPr>
              <a:t> been omitted.</a:t>
            </a:r>
            <a:endParaRPr lang="en-US" sz="1400" spc="145" dirty="0">
              <a:solidFill>
                <a:srgbClr val="9B7266"/>
              </a:solidFill>
              <a:latin typeface="Arimo"/>
              <a:ea typeface="Arimo"/>
              <a:cs typeface="Arimo"/>
            </a:endParaRPr>
          </a:p>
          <a:p>
            <a:pPr>
              <a:lnSpc>
                <a:spcPts val="1960"/>
              </a:lnSpc>
            </a:pPr>
            <a:r>
              <a:rPr lang="en-US" sz="1400" spc="145">
                <a:solidFill>
                  <a:srgbClr val="9B7266"/>
                </a:solidFill>
                <a:latin typeface="Arimo"/>
              </a:rPr>
              <a:t>You have to look at who wrote the history of Canada”</a:t>
            </a:r>
          </a:p>
          <a:p>
            <a:pPr>
              <a:lnSpc>
                <a:spcPts val="700"/>
              </a:lnSpc>
            </a:pPr>
            <a:endParaRPr lang="en-US" sz="1400" spc="145">
              <a:solidFill>
                <a:srgbClr val="9B7266"/>
              </a:solidFill>
              <a:latin typeface="Arimo"/>
            </a:endParaRPr>
          </a:p>
          <a:p>
            <a:pPr>
              <a:lnSpc>
                <a:spcPts val="1960"/>
              </a:lnSpc>
            </a:pPr>
            <a:r>
              <a:rPr lang="en-US" sz="1400" spc="145" dirty="0">
                <a:solidFill>
                  <a:srgbClr val="9B7266"/>
                </a:solidFill>
                <a:latin typeface="Arimo"/>
              </a:rPr>
              <a:t>2.) Why do you think as Ford </a:t>
            </a:r>
            <a:r>
              <a:rPr lang="en-US" sz="1400" spc="145">
                <a:solidFill>
                  <a:srgbClr val="9B7266"/>
                </a:solidFill>
                <a:latin typeface="Arimo"/>
              </a:rPr>
              <a:t>put it that Black history </a:t>
            </a:r>
            <a:r>
              <a:rPr lang="en-US" sz="1400" spc="145" dirty="0">
                <a:solidFill>
                  <a:srgbClr val="9B7266"/>
                </a:solidFill>
                <a:latin typeface="Arimo"/>
              </a:rPr>
              <a:t>is not part of Canada’s mainstream history?</a:t>
            </a:r>
            <a:endParaRPr lang="en-US" sz="1400" spc="145" dirty="0">
              <a:solidFill>
                <a:srgbClr val="9B7266"/>
              </a:solidFill>
              <a:latin typeface="Arimo"/>
              <a:ea typeface="Arimo"/>
              <a:cs typeface="Arimo"/>
            </a:endParaRPr>
          </a:p>
          <a:p>
            <a:pPr>
              <a:lnSpc>
                <a:spcPts val="700"/>
              </a:lnSpc>
            </a:pPr>
            <a:endParaRPr lang="en-US" sz="1400" spc="145">
              <a:solidFill>
                <a:srgbClr val="9B7266"/>
              </a:solidFill>
              <a:latin typeface="Arimo"/>
            </a:endParaRPr>
          </a:p>
          <a:p>
            <a:pPr marL="0" lvl="0" indent="0" algn="l">
              <a:lnSpc>
                <a:spcPts val="1960"/>
              </a:lnSpc>
              <a:spcBef>
                <a:spcPct val="0"/>
              </a:spcBef>
            </a:pPr>
            <a:r>
              <a:rPr lang="en-US" sz="1400" spc="145">
                <a:solidFill>
                  <a:srgbClr val="9B7266"/>
                </a:solidFill>
                <a:latin typeface="Arimo"/>
              </a:rPr>
              <a:t>3.) Why do you think slavery wasn’t as widespread in Canada as it was in the U.S?</a:t>
            </a:r>
          </a:p>
        </p:txBody>
      </p:sp>
      <p:sp>
        <p:nvSpPr>
          <p:cNvPr id="22" name="TextBox 22"/>
          <p:cNvSpPr txBox="1"/>
          <p:nvPr/>
        </p:nvSpPr>
        <p:spPr>
          <a:xfrm>
            <a:off x="5718941" y="885825"/>
            <a:ext cx="6850118" cy="1186281"/>
          </a:xfrm>
          <a:prstGeom prst="rect">
            <a:avLst/>
          </a:prstGeom>
        </p:spPr>
        <p:txBody>
          <a:bodyPr lIns="0" tIns="0" rIns="0" bIns="0" rtlCol="0" anchor="t">
            <a:spAutoFit/>
          </a:bodyPr>
          <a:lstStyle/>
          <a:p>
            <a:pPr algn="ctr">
              <a:lnSpc>
                <a:spcPts val="9638"/>
              </a:lnSpc>
              <a:spcBef>
                <a:spcPct val="0"/>
              </a:spcBef>
            </a:pPr>
            <a:r>
              <a:rPr lang="en-US" sz="6884">
                <a:solidFill>
                  <a:srgbClr val="9B7266"/>
                </a:solidFill>
                <a:latin typeface="Black Mango Semi-Bold"/>
              </a:rPr>
              <a:t>Day 1 Review</a:t>
            </a:r>
          </a:p>
        </p:txBody>
      </p:sp>
      <p:sp>
        <p:nvSpPr>
          <p:cNvPr id="23" name="TextBox 23"/>
          <p:cNvSpPr txBox="1"/>
          <p:nvPr/>
        </p:nvSpPr>
        <p:spPr>
          <a:xfrm>
            <a:off x="1833531" y="6715314"/>
            <a:ext cx="2968881" cy="1103376"/>
          </a:xfrm>
          <a:prstGeom prst="rect">
            <a:avLst/>
          </a:prstGeom>
        </p:spPr>
        <p:txBody>
          <a:bodyPr lIns="0" tIns="0" rIns="0" bIns="0" rtlCol="0" anchor="t">
            <a:spAutoFit/>
          </a:bodyPr>
          <a:lstStyle/>
          <a:p>
            <a:pPr marL="0" lvl="0" indent="0" algn="ctr">
              <a:lnSpc>
                <a:spcPts val="2184"/>
              </a:lnSpc>
              <a:spcBef>
                <a:spcPct val="0"/>
              </a:spcBef>
            </a:pPr>
            <a:r>
              <a:rPr lang="en-US" sz="1560" spc="162">
                <a:solidFill>
                  <a:srgbClr val="9B7266"/>
                </a:solidFill>
                <a:latin typeface="Arimo"/>
              </a:rPr>
              <a:t>What new ideas did you notice from the videos that were not included in the word map?</a:t>
            </a:r>
          </a:p>
        </p:txBody>
      </p:sp>
      <p:sp>
        <p:nvSpPr>
          <p:cNvPr id="24" name="TextBox 24"/>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682816" y="-503248"/>
            <a:ext cx="7539168" cy="11206219"/>
            <a:chOff x="0" y="0"/>
            <a:chExt cx="3175000" cy="4719320"/>
          </a:xfrm>
        </p:grpSpPr>
        <p:sp>
          <p:nvSpPr>
            <p:cNvPr id="3" name="Freeform 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3"/>
              <a:stretch>
                <a:fillRect t="-22122" r="-43618" b="-22122"/>
              </a:stretch>
            </a:blipFill>
          </p:spPr>
        </p:sp>
        <p:sp>
          <p:nvSpPr>
            <p:cNvPr id="4" name="Freeform 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5" name="Group 5"/>
          <p:cNvGrpSpPr>
            <a:grpSpLocks noChangeAspect="1"/>
          </p:cNvGrpSpPr>
          <p:nvPr/>
        </p:nvGrpSpPr>
        <p:grpSpPr>
          <a:xfrm rot="-8786429">
            <a:off x="-4345375" y="-8078589"/>
            <a:ext cx="7539168" cy="11206219"/>
            <a:chOff x="0" y="0"/>
            <a:chExt cx="3175000" cy="4719320"/>
          </a:xfrm>
        </p:grpSpPr>
        <p:sp>
          <p:nvSpPr>
            <p:cNvPr id="6" name="Freeform 6"/>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3"/>
              <a:stretch>
                <a:fillRect t="-22122" r="-43618" b="-22122"/>
              </a:stretch>
            </a:blipFill>
          </p:spPr>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8" name="TextBox 8"/>
          <p:cNvSpPr txBox="1"/>
          <p:nvPr/>
        </p:nvSpPr>
        <p:spPr>
          <a:xfrm>
            <a:off x="3684001" y="1532896"/>
            <a:ext cx="9451085" cy="1188157"/>
          </a:xfrm>
          <a:prstGeom prst="rect">
            <a:avLst/>
          </a:prstGeom>
        </p:spPr>
        <p:txBody>
          <a:bodyPr lIns="0" tIns="0" rIns="0" bIns="0" rtlCol="0" anchor="t">
            <a:spAutoFit/>
          </a:bodyPr>
          <a:lstStyle/>
          <a:p>
            <a:pPr algn="ctr">
              <a:lnSpc>
                <a:spcPts val="9629"/>
              </a:lnSpc>
              <a:spcBef>
                <a:spcPct val="0"/>
              </a:spcBef>
            </a:pPr>
            <a:r>
              <a:rPr lang="en-US" sz="6878">
                <a:solidFill>
                  <a:srgbClr val="9B7266"/>
                </a:solidFill>
                <a:latin typeface="Black Mango Semi-Bold"/>
              </a:rPr>
              <a:t>Table of Contents</a:t>
            </a:r>
          </a:p>
        </p:txBody>
      </p:sp>
      <p:sp>
        <p:nvSpPr>
          <p:cNvPr id="9" name="TextBox 9"/>
          <p:cNvSpPr txBox="1"/>
          <p:nvPr/>
        </p:nvSpPr>
        <p:spPr>
          <a:xfrm>
            <a:off x="2093754" y="303649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01</a:t>
            </a:r>
          </a:p>
        </p:txBody>
      </p:sp>
      <p:sp>
        <p:nvSpPr>
          <p:cNvPr id="10" name="TextBox 10"/>
          <p:cNvSpPr txBox="1"/>
          <p:nvPr/>
        </p:nvSpPr>
        <p:spPr>
          <a:xfrm>
            <a:off x="857250" y="4718308"/>
            <a:ext cx="4429472" cy="383383"/>
          </a:xfrm>
          <a:prstGeom prst="rect">
            <a:avLst/>
          </a:prstGeom>
        </p:spPr>
        <p:txBody>
          <a:bodyPr lIns="0" tIns="0" rIns="0" bIns="0" rtlCol="0" anchor="t">
            <a:spAutoFit/>
          </a:bodyPr>
          <a:lstStyle/>
          <a:p>
            <a:pPr marL="0" lvl="0" indent="0" algn="ctr">
              <a:lnSpc>
                <a:spcPts val="3018"/>
              </a:lnSpc>
              <a:spcBef>
                <a:spcPct val="0"/>
              </a:spcBef>
            </a:pPr>
            <a:r>
              <a:rPr lang="en-US" sz="2156" spc="224">
                <a:solidFill>
                  <a:srgbClr val="9B7266"/>
                </a:solidFill>
                <a:latin typeface="Arimo"/>
              </a:rPr>
              <a:t>WHAT IS BLACK HISTORY?</a:t>
            </a:r>
          </a:p>
        </p:txBody>
      </p:sp>
      <p:sp>
        <p:nvSpPr>
          <p:cNvPr id="11" name="TextBox 11"/>
          <p:cNvSpPr txBox="1"/>
          <p:nvPr/>
        </p:nvSpPr>
        <p:spPr>
          <a:xfrm>
            <a:off x="7089868" y="303649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02</a:t>
            </a:r>
          </a:p>
        </p:txBody>
      </p:sp>
      <p:sp>
        <p:nvSpPr>
          <p:cNvPr id="12" name="TextBox 12"/>
          <p:cNvSpPr txBox="1"/>
          <p:nvPr/>
        </p:nvSpPr>
        <p:spPr>
          <a:xfrm>
            <a:off x="5853364" y="4718308"/>
            <a:ext cx="4429472" cy="760725"/>
          </a:xfrm>
          <a:prstGeom prst="rect">
            <a:avLst/>
          </a:prstGeom>
        </p:spPr>
        <p:txBody>
          <a:bodyPr lIns="0" tIns="0" rIns="0" bIns="0" rtlCol="0" anchor="t">
            <a:spAutoFit/>
          </a:bodyPr>
          <a:lstStyle/>
          <a:p>
            <a:pPr algn="ctr">
              <a:lnSpc>
                <a:spcPts val="3018"/>
              </a:lnSpc>
            </a:pPr>
            <a:r>
              <a:rPr lang="en-US" sz="2156" spc="224">
                <a:solidFill>
                  <a:srgbClr val="9B7266"/>
                </a:solidFill>
                <a:latin typeface="Arimo"/>
              </a:rPr>
              <a:t>FORT ERIE:</a:t>
            </a:r>
          </a:p>
          <a:p>
            <a:pPr marL="0" lvl="0" indent="0" algn="ctr">
              <a:lnSpc>
                <a:spcPts val="3018"/>
              </a:lnSpc>
              <a:spcBef>
                <a:spcPct val="0"/>
              </a:spcBef>
            </a:pPr>
            <a:r>
              <a:rPr lang="en-US" sz="2156" spc="224">
                <a:solidFill>
                  <a:srgbClr val="9B7266"/>
                </a:solidFill>
                <a:latin typeface="Arimo"/>
              </a:rPr>
              <a:t>PEOPLE &amp; PLACES</a:t>
            </a:r>
          </a:p>
        </p:txBody>
      </p:sp>
      <p:sp>
        <p:nvSpPr>
          <p:cNvPr id="13" name="TextBox 13"/>
          <p:cNvSpPr txBox="1"/>
          <p:nvPr/>
        </p:nvSpPr>
        <p:spPr>
          <a:xfrm>
            <a:off x="12081315" y="3036494"/>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03</a:t>
            </a:r>
          </a:p>
        </p:txBody>
      </p:sp>
      <p:sp>
        <p:nvSpPr>
          <p:cNvPr id="14" name="TextBox 14"/>
          <p:cNvSpPr txBox="1"/>
          <p:nvPr/>
        </p:nvSpPr>
        <p:spPr>
          <a:xfrm>
            <a:off x="10844811" y="4718308"/>
            <a:ext cx="4429472" cy="760725"/>
          </a:xfrm>
          <a:prstGeom prst="rect">
            <a:avLst/>
          </a:prstGeom>
        </p:spPr>
        <p:txBody>
          <a:bodyPr lIns="0" tIns="0" rIns="0" bIns="0" rtlCol="0" anchor="t">
            <a:spAutoFit/>
          </a:bodyPr>
          <a:lstStyle/>
          <a:p>
            <a:pPr algn="ctr">
              <a:lnSpc>
                <a:spcPts val="3018"/>
              </a:lnSpc>
            </a:pPr>
            <a:r>
              <a:rPr lang="en-US" sz="2156" spc="224">
                <a:solidFill>
                  <a:srgbClr val="9B7266"/>
                </a:solidFill>
                <a:latin typeface="Arimo"/>
              </a:rPr>
              <a:t>A SHARED HISTORY</a:t>
            </a:r>
          </a:p>
          <a:p>
            <a:pPr marL="0" lvl="0" indent="0" algn="ctr">
              <a:lnSpc>
                <a:spcPts val="3018"/>
              </a:lnSpc>
              <a:spcBef>
                <a:spcPct val="0"/>
              </a:spcBef>
            </a:pPr>
            <a:r>
              <a:rPr lang="en-US" sz="2156" spc="224">
                <a:solidFill>
                  <a:srgbClr val="9B7266"/>
                </a:solidFill>
                <a:latin typeface="Arimo"/>
              </a:rPr>
              <a:t>FORT ERIE &amp; BUFFALO</a:t>
            </a:r>
          </a:p>
        </p:txBody>
      </p:sp>
      <p:sp>
        <p:nvSpPr>
          <p:cNvPr id="15" name="TextBox 15"/>
          <p:cNvSpPr txBox="1"/>
          <p:nvPr/>
        </p:nvSpPr>
        <p:spPr>
          <a:xfrm>
            <a:off x="4649935" y="6608433"/>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04</a:t>
            </a:r>
          </a:p>
        </p:txBody>
      </p:sp>
      <p:sp>
        <p:nvSpPr>
          <p:cNvPr id="16" name="TextBox 16"/>
          <p:cNvSpPr txBox="1"/>
          <p:nvPr/>
        </p:nvSpPr>
        <p:spPr>
          <a:xfrm>
            <a:off x="3413430" y="8290247"/>
            <a:ext cx="4429472" cy="764383"/>
          </a:xfrm>
          <a:prstGeom prst="rect">
            <a:avLst/>
          </a:prstGeom>
        </p:spPr>
        <p:txBody>
          <a:bodyPr lIns="0" tIns="0" rIns="0" bIns="0" rtlCol="0" anchor="t">
            <a:spAutoFit/>
          </a:bodyPr>
          <a:lstStyle/>
          <a:p>
            <a:pPr marL="0" lvl="0" indent="0" algn="ctr">
              <a:lnSpc>
                <a:spcPts val="3018"/>
              </a:lnSpc>
              <a:spcBef>
                <a:spcPct val="0"/>
              </a:spcBef>
            </a:pPr>
            <a:r>
              <a:rPr lang="en-US" sz="2156" spc="224">
                <a:solidFill>
                  <a:srgbClr val="9B7266"/>
                </a:solidFill>
                <a:latin typeface="Arimo"/>
              </a:rPr>
              <a:t>NIAGARA REGION &amp; MODERN BLACK HISTORY</a:t>
            </a:r>
          </a:p>
        </p:txBody>
      </p:sp>
      <p:sp>
        <p:nvSpPr>
          <p:cNvPr id="17" name="TextBox 17"/>
          <p:cNvSpPr txBox="1"/>
          <p:nvPr/>
        </p:nvSpPr>
        <p:spPr>
          <a:xfrm>
            <a:off x="9646048" y="6608433"/>
            <a:ext cx="2072710" cy="1799747"/>
          </a:xfrm>
          <a:prstGeom prst="rect">
            <a:avLst/>
          </a:prstGeom>
        </p:spPr>
        <p:txBody>
          <a:bodyPr lIns="0" tIns="0" rIns="0" bIns="0" rtlCol="0" anchor="t">
            <a:spAutoFit/>
          </a:bodyPr>
          <a:lstStyle/>
          <a:p>
            <a:pPr algn="ctr">
              <a:lnSpc>
                <a:spcPts val="14726"/>
              </a:lnSpc>
              <a:spcBef>
                <a:spcPct val="0"/>
              </a:spcBef>
            </a:pPr>
            <a:r>
              <a:rPr lang="en-US" sz="10518">
                <a:solidFill>
                  <a:srgbClr val="DDC8B2"/>
                </a:solidFill>
                <a:latin typeface="Black Mango Semi-Bold"/>
              </a:rPr>
              <a:t>05</a:t>
            </a:r>
          </a:p>
        </p:txBody>
      </p:sp>
      <p:sp>
        <p:nvSpPr>
          <p:cNvPr id="18" name="TextBox 18"/>
          <p:cNvSpPr txBox="1"/>
          <p:nvPr/>
        </p:nvSpPr>
        <p:spPr>
          <a:xfrm>
            <a:off x="8409544" y="8290247"/>
            <a:ext cx="4429472" cy="381554"/>
          </a:xfrm>
          <a:prstGeom prst="rect">
            <a:avLst/>
          </a:prstGeom>
        </p:spPr>
        <p:txBody>
          <a:bodyPr lIns="0" tIns="0" rIns="0" bIns="0" rtlCol="0" anchor="t">
            <a:spAutoFit/>
          </a:bodyPr>
          <a:lstStyle/>
          <a:p>
            <a:pPr marL="0" lvl="0" indent="0" algn="ctr">
              <a:lnSpc>
                <a:spcPts val="3018"/>
              </a:lnSpc>
              <a:spcBef>
                <a:spcPct val="0"/>
              </a:spcBef>
            </a:pPr>
            <a:r>
              <a:rPr lang="en-US" sz="2156" spc="224">
                <a:solidFill>
                  <a:srgbClr val="9B7266"/>
                </a:solidFill>
                <a:latin typeface="Arimo"/>
              </a:rPr>
              <a:t>SITE TOUR</a:t>
            </a:r>
          </a:p>
        </p:txBody>
      </p:sp>
      <p:sp>
        <p:nvSpPr>
          <p:cNvPr id="19" name="TextBox 19"/>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grpSp>
        <p:nvGrpSpPr>
          <p:cNvPr id="3" name="Group 3"/>
          <p:cNvGrpSpPr>
            <a:grpSpLocks noChangeAspect="1"/>
          </p:cNvGrpSpPr>
          <p:nvPr/>
        </p:nvGrpSpPr>
        <p:grpSpPr>
          <a:xfrm>
            <a:off x="10527423" y="1028700"/>
            <a:ext cx="5352020" cy="7948545"/>
            <a:chOff x="0" y="0"/>
            <a:chExt cx="3078480" cy="4572000"/>
          </a:xfrm>
        </p:grpSpPr>
        <p:sp>
          <p:nvSpPr>
            <p:cNvPr id="4" name="Freeform 4"/>
            <p:cNvSpPr/>
            <p:nvPr/>
          </p:nvSpPr>
          <p:spPr>
            <a:xfrm>
              <a:off x="2794" y="0"/>
              <a:ext cx="3072892" cy="4572000"/>
            </a:xfrm>
            <a:custGeom>
              <a:avLst/>
              <a:gdLst/>
              <a:ahLst/>
              <a:cxnLst/>
              <a:rect l="l" t="t" r="r" b="b"/>
              <a:pathLst>
                <a:path w="3072892" h="4572000">
                  <a:moveTo>
                    <a:pt x="3072892" y="2286000"/>
                  </a:moveTo>
                  <a:cubicBezTo>
                    <a:pt x="3072892" y="3548507"/>
                    <a:pt x="2385060" y="4572000"/>
                    <a:pt x="1536446" y="4572000"/>
                  </a:cubicBezTo>
                  <a:cubicBezTo>
                    <a:pt x="687832" y="4572000"/>
                    <a:pt x="0" y="3548507"/>
                    <a:pt x="0" y="2286000"/>
                  </a:cubicBezTo>
                  <a:cubicBezTo>
                    <a:pt x="0" y="1023493"/>
                    <a:pt x="687832" y="0"/>
                    <a:pt x="1536446" y="0"/>
                  </a:cubicBezTo>
                  <a:cubicBezTo>
                    <a:pt x="2385060" y="0"/>
                    <a:pt x="3072892" y="1023493"/>
                    <a:pt x="3072892" y="2286000"/>
                  </a:cubicBezTo>
                  <a:close/>
                </a:path>
              </a:pathLst>
            </a:custGeom>
            <a:blipFill>
              <a:blip r:embed="rId4"/>
              <a:stretch>
                <a:fillRect l="-99814" r="-23362"/>
              </a:stretch>
            </a:blipFill>
          </p:spPr>
        </p:sp>
        <p:sp>
          <p:nvSpPr>
            <p:cNvPr id="5" name="Freeform 5"/>
            <p:cNvSpPr/>
            <p:nvPr/>
          </p:nvSpPr>
          <p:spPr>
            <a:xfrm>
              <a:off x="1397" y="4064"/>
              <a:ext cx="3075686" cy="4567936"/>
            </a:xfrm>
            <a:custGeom>
              <a:avLst/>
              <a:gdLst/>
              <a:ahLst/>
              <a:cxnLst/>
              <a:rect l="l" t="t" r="r" b="b"/>
              <a:pathLst>
                <a:path w="3075686" h="4567936">
                  <a:moveTo>
                    <a:pt x="3075686" y="4567936"/>
                  </a:moveTo>
                  <a:lnTo>
                    <a:pt x="0" y="4567936"/>
                  </a:lnTo>
                  <a:lnTo>
                    <a:pt x="0" y="0"/>
                  </a:lnTo>
                  <a:lnTo>
                    <a:pt x="3075686" y="0"/>
                  </a:lnTo>
                  <a:lnTo>
                    <a:pt x="3075686" y="4567936"/>
                  </a:lnTo>
                  <a:close/>
                </a:path>
              </a:pathLst>
            </a:custGeom>
            <a:blipFill>
              <a:blip r:embed="rId5"/>
              <a:stretch>
                <a:fillRect l="-31" r="-31"/>
              </a:stretch>
            </a:blipFill>
          </p:spPr>
        </p:sp>
      </p:grpSp>
      <p:grpSp>
        <p:nvGrpSpPr>
          <p:cNvPr id="6" name="Group 6"/>
          <p:cNvGrpSpPr/>
          <p:nvPr/>
        </p:nvGrpSpPr>
        <p:grpSpPr>
          <a:xfrm>
            <a:off x="2821463" y="6531620"/>
            <a:ext cx="6322537" cy="700906"/>
            <a:chOff x="0" y="0"/>
            <a:chExt cx="2129275" cy="236048"/>
          </a:xfrm>
        </p:grpSpPr>
        <p:sp>
          <p:nvSpPr>
            <p:cNvPr id="7" name="Freeform 7"/>
            <p:cNvSpPr/>
            <p:nvPr/>
          </p:nvSpPr>
          <p:spPr>
            <a:xfrm>
              <a:off x="0" y="0"/>
              <a:ext cx="2129275" cy="236048"/>
            </a:xfrm>
            <a:custGeom>
              <a:avLst/>
              <a:gdLst/>
              <a:ahLst/>
              <a:cxnLst/>
              <a:rect l="l" t="t" r="r" b="b"/>
              <a:pathLst>
                <a:path w="2129275" h="236048">
                  <a:moveTo>
                    <a:pt x="9796" y="0"/>
                  </a:moveTo>
                  <a:lnTo>
                    <a:pt x="2119479" y="0"/>
                  </a:lnTo>
                  <a:cubicBezTo>
                    <a:pt x="2122077" y="0"/>
                    <a:pt x="2124568" y="1032"/>
                    <a:pt x="2126405" y="2869"/>
                  </a:cubicBezTo>
                  <a:cubicBezTo>
                    <a:pt x="2128243" y="4706"/>
                    <a:pt x="2129275" y="7198"/>
                    <a:pt x="2129275" y="9796"/>
                  </a:cubicBezTo>
                  <a:lnTo>
                    <a:pt x="2129275" y="226252"/>
                  </a:lnTo>
                  <a:cubicBezTo>
                    <a:pt x="2129275" y="231662"/>
                    <a:pt x="2124889" y="236048"/>
                    <a:pt x="2119479" y="236048"/>
                  </a:cubicBezTo>
                  <a:lnTo>
                    <a:pt x="9796" y="236048"/>
                  </a:lnTo>
                  <a:cubicBezTo>
                    <a:pt x="7198" y="236048"/>
                    <a:pt x="4706" y="235016"/>
                    <a:pt x="2869" y="233179"/>
                  </a:cubicBezTo>
                  <a:cubicBezTo>
                    <a:pt x="1032" y="231342"/>
                    <a:pt x="0" y="228850"/>
                    <a:pt x="0" y="226252"/>
                  </a:cubicBezTo>
                  <a:lnTo>
                    <a:pt x="0" y="9796"/>
                  </a:lnTo>
                  <a:cubicBezTo>
                    <a:pt x="0" y="4386"/>
                    <a:pt x="4386" y="0"/>
                    <a:pt x="9796" y="0"/>
                  </a:cubicBezTo>
                  <a:close/>
                </a:path>
              </a:pathLst>
            </a:custGeom>
            <a:solidFill>
              <a:srgbClr val="F3E8D0"/>
            </a:solidFill>
            <a:ln w="28575">
              <a:solidFill>
                <a:srgbClr val="796147"/>
              </a:solidFill>
            </a:ln>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018"/>
                </a:lnSpc>
              </a:pPr>
              <a:endParaRPr/>
            </a:p>
          </p:txBody>
        </p:sp>
      </p:grpSp>
      <p:sp>
        <p:nvSpPr>
          <p:cNvPr id="9" name="TextBox 9"/>
          <p:cNvSpPr txBox="1"/>
          <p:nvPr/>
        </p:nvSpPr>
        <p:spPr>
          <a:xfrm>
            <a:off x="615215" y="2563869"/>
            <a:ext cx="9459499" cy="3811197"/>
          </a:xfrm>
          <a:prstGeom prst="rect">
            <a:avLst/>
          </a:prstGeom>
        </p:spPr>
        <p:txBody>
          <a:bodyPr lIns="0" tIns="0" rIns="0" bIns="0" rtlCol="0" anchor="t">
            <a:spAutoFit/>
          </a:bodyPr>
          <a:lstStyle/>
          <a:p>
            <a:pPr algn="ctr">
              <a:lnSpc>
                <a:spcPts val="15394"/>
              </a:lnSpc>
              <a:spcBef>
                <a:spcPct val="0"/>
              </a:spcBef>
            </a:pPr>
            <a:r>
              <a:rPr lang="en-US" sz="10995">
                <a:solidFill>
                  <a:srgbClr val="9B7266"/>
                </a:solidFill>
                <a:latin typeface="Black Mango Semi-Bold"/>
              </a:rPr>
              <a:t>AWARENESS QUIZ</a:t>
            </a:r>
          </a:p>
        </p:txBody>
      </p:sp>
      <p:sp>
        <p:nvSpPr>
          <p:cNvPr id="10" name="TextBox 10"/>
          <p:cNvSpPr txBox="1"/>
          <p:nvPr/>
        </p:nvSpPr>
        <p:spPr>
          <a:xfrm>
            <a:off x="3015713" y="6653455"/>
            <a:ext cx="5944187" cy="449705"/>
          </a:xfrm>
          <a:prstGeom prst="rect">
            <a:avLst/>
          </a:prstGeom>
        </p:spPr>
        <p:txBody>
          <a:bodyPr lIns="0" tIns="0" rIns="0" bIns="0" rtlCol="0" anchor="t">
            <a:spAutoFit/>
          </a:bodyPr>
          <a:lstStyle/>
          <a:p>
            <a:pPr marL="0" lvl="0" indent="0" algn="ctr">
              <a:lnSpc>
                <a:spcPts val="3524"/>
              </a:lnSpc>
              <a:spcBef>
                <a:spcPct val="0"/>
              </a:spcBef>
            </a:pPr>
            <a:r>
              <a:rPr lang="en-US" sz="2517" spc="261">
                <a:solidFill>
                  <a:srgbClr val="9B7266"/>
                </a:solidFill>
                <a:latin typeface="Arimo"/>
              </a:rPr>
              <a:t>5 MINUTES</a:t>
            </a:r>
          </a:p>
        </p:txBody>
      </p:sp>
      <p:sp>
        <p:nvSpPr>
          <p:cNvPr id="11" name="AutoShape 11"/>
          <p:cNvSpPr/>
          <p:nvPr/>
        </p:nvSpPr>
        <p:spPr>
          <a:xfrm rot="5418902">
            <a:off x="3781923" y="559429"/>
            <a:ext cx="4387642" cy="0"/>
          </a:xfrm>
          <a:prstGeom prst="line">
            <a:avLst/>
          </a:prstGeom>
          <a:ln w="38100" cap="flat">
            <a:solidFill>
              <a:srgbClr val="796147"/>
            </a:solidFill>
            <a:prstDash val="solid"/>
            <a:headEnd type="none" w="sm" len="sm"/>
            <a:tailEnd type="none" w="sm" len="sm"/>
          </a:ln>
        </p:spPr>
      </p:sp>
      <p:sp>
        <p:nvSpPr>
          <p:cNvPr id="12" name="AutoShape 12"/>
          <p:cNvSpPr/>
          <p:nvPr/>
        </p:nvSpPr>
        <p:spPr>
          <a:xfrm rot="5418902">
            <a:off x="3719698" y="9512144"/>
            <a:ext cx="4387642" cy="0"/>
          </a:xfrm>
          <a:prstGeom prst="line">
            <a:avLst/>
          </a:prstGeom>
          <a:ln w="38100" cap="flat">
            <a:solidFill>
              <a:srgbClr val="796147"/>
            </a:solidFill>
            <a:prstDash val="solid"/>
            <a:headEnd type="none" w="sm" len="sm"/>
            <a:tailEnd type="none" w="sm" len="sm"/>
          </a:ln>
        </p:spPr>
      </p:sp>
      <p:sp>
        <p:nvSpPr>
          <p:cNvPr id="13" name="TextBox 13"/>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9614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5000"/>
            </a:blip>
            <a:stretch>
              <a:fillRect t="-13444" b="-13444"/>
            </a:stretch>
          </a:blipFill>
        </p:spPr>
      </p:sp>
      <p:sp>
        <p:nvSpPr>
          <p:cNvPr id="3" name="AutoShape 3"/>
          <p:cNvSpPr/>
          <p:nvPr/>
        </p:nvSpPr>
        <p:spPr>
          <a:xfrm flipH="1" flipV="1">
            <a:off x="-1879384" y="6466334"/>
            <a:ext cx="6796659" cy="19050"/>
          </a:xfrm>
          <a:prstGeom prst="line">
            <a:avLst/>
          </a:prstGeom>
          <a:ln w="38100" cap="flat">
            <a:solidFill>
              <a:srgbClr val="FFFFFF"/>
            </a:solidFill>
            <a:prstDash val="solid"/>
            <a:headEnd type="none" w="sm" len="sm"/>
            <a:tailEnd type="none" w="sm" len="sm"/>
          </a:ln>
        </p:spPr>
      </p:sp>
      <p:sp>
        <p:nvSpPr>
          <p:cNvPr id="4" name="AutoShape 4"/>
          <p:cNvSpPr/>
          <p:nvPr/>
        </p:nvSpPr>
        <p:spPr>
          <a:xfrm flipH="1">
            <a:off x="13410960" y="6428234"/>
            <a:ext cx="6672956" cy="19050"/>
          </a:xfrm>
          <a:prstGeom prst="line">
            <a:avLst/>
          </a:prstGeom>
          <a:ln w="38100" cap="flat">
            <a:solidFill>
              <a:srgbClr val="FFFFFF"/>
            </a:solidFill>
            <a:prstDash val="solid"/>
            <a:headEnd type="none" w="sm" len="sm"/>
            <a:tailEnd type="none" w="sm" len="sm"/>
          </a:ln>
        </p:spPr>
      </p:sp>
      <p:sp>
        <p:nvSpPr>
          <p:cNvPr id="5" name="TextBox 5"/>
          <p:cNvSpPr txBox="1"/>
          <p:nvPr/>
        </p:nvSpPr>
        <p:spPr>
          <a:xfrm>
            <a:off x="1908053" y="3196410"/>
            <a:ext cx="14471893" cy="2161967"/>
          </a:xfrm>
          <a:prstGeom prst="rect">
            <a:avLst/>
          </a:prstGeom>
        </p:spPr>
        <p:txBody>
          <a:bodyPr lIns="0" tIns="0" rIns="0" bIns="0" rtlCol="0" anchor="t">
            <a:spAutoFit/>
          </a:bodyPr>
          <a:lstStyle/>
          <a:p>
            <a:pPr algn="ctr">
              <a:lnSpc>
                <a:spcPts val="17643"/>
              </a:lnSpc>
              <a:spcBef>
                <a:spcPct val="0"/>
              </a:spcBef>
            </a:pPr>
            <a:r>
              <a:rPr lang="en-US" sz="12602" spc="945">
                <a:solidFill>
                  <a:srgbClr val="FFFFFF"/>
                </a:solidFill>
                <a:latin typeface="Black Mango Semi-Bold"/>
              </a:rPr>
              <a:t>BLACK HISTORY</a:t>
            </a:r>
          </a:p>
        </p:txBody>
      </p:sp>
      <p:sp>
        <p:nvSpPr>
          <p:cNvPr id="6" name="TextBox 6"/>
          <p:cNvSpPr txBox="1"/>
          <p:nvPr/>
        </p:nvSpPr>
        <p:spPr>
          <a:xfrm>
            <a:off x="5198968" y="6288205"/>
            <a:ext cx="7890063" cy="375308"/>
          </a:xfrm>
          <a:prstGeom prst="rect">
            <a:avLst/>
          </a:prstGeom>
        </p:spPr>
        <p:txBody>
          <a:bodyPr lIns="0" tIns="0" rIns="0" bIns="0" rtlCol="0" anchor="t">
            <a:spAutoFit/>
          </a:bodyPr>
          <a:lstStyle/>
          <a:p>
            <a:pPr algn="ctr">
              <a:lnSpc>
                <a:spcPts val="2938"/>
              </a:lnSpc>
            </a:pPr>
            <a:r>
              <a:rPr lang="en-US" sz="2099" spc="218">
                <a:solidFill>
                  <a:srgbClr val="FFFFFF"/>
                </a:solidFill>
                <a:latin typeface="Arimo"/>
              </a:rPr>
              <a:t>What do you think of when you hear "Black History?"</a:t>
            </a:r>
          </a:p>
        </p:txBody>
      </p:sp>
      <p:sp>
        <p:nvSpPr>
          <p:cNvPr id="7" name="TextBox 7"/>
          <p:cNvSpPr txBox="1"/>
          <p:nvPr/>
        </p:nvSpPr>
        <p:spPr>
          <a:xfrm>
            <a:off x="378110" y="7692212"/>
            <a:ext cx="9437252" cy="1611220"/>
          </a:xfrm>
          <a:prstGeom prst="rect">
            <a:avLst/>
          </a:prstGeom>
        </p:spPr>
        <p:txBody>
          <a:bodyPr lIns="0" tIns="0" rIns="0" bIns="0" rtlCol="0" anchor="t">
            <a:spAutoFit/>
          </a:bodyPr>
          <a:lstStyle/>
          <a:p>
            <a:pPr>
              <a:lnSpc>
                <a:spcPts val="2531"/>
              </a:lnSpc>
            </a:pPr>
            <a:r>
              <a:rPr lang="en-US" sz="1808" spc="188">
                <a:solidFill>
                  <a:srgbClr val="FFFFFF"/>
                </a:solidFill>
                <a:latin typeface="Arimo Italics"/>
              </a:rPr>
              <a:t>Guiding Questions:</a:t>
            </a:r>
          </a:p>
          <a:p>
            <a:pPr>
              <a:lnSpc>
                <a:spcPts val="2531"/>
              </a:lnSpc>
            </a:pPr>
            <a:endParaRPr lang="en-US" sz="1808" spc="188">
              <a:solidFill>
                <a:srgbClr val="FFFFFF"/>
              </a:solidFill>
              <a:latin typeface="Arimo Italics"/>
            </a:endParaRPr>
          </a:p>
          <a:p>
            <a:pPr>
              <a:lnSpc>
                <a:spcPts val="2531"/>
              </a:lnSpc>
            </a:pPr>
            <a:r>
              <a:rPr lang="en-US" sz="1808" spc="188">
                <a:solidFill>
                  <a:srgbClr val="FFFFFF"/>
                </a:solidFill>
                <a:latin typeface="Arimo Italics"/>
              </a:rPr>
              <a:t>If you close your eyes and think of Black History what do you see?</a:t>
            </a:r>
          </a:p>
          <a:p>
            <a:pPr>
              <a:lnSpc>
                <a:spcPts val="2531"/>
              </a:lnSpc>
            </a:pPr>
            <a:r>
              <a:rPr lang="en-US" sz="1808" spc="188">
                <a:solidFill>
                  <a:srgbClr val="FFFFFF"/>
                </a:solidFill>
                <a:latin typeface="Arimo Italics"/>
              </a:rPr>
              <a:t>Does the term make you feel anything? I.e, proud, sad, confused?</a:t>
            </a:r>
          </a:p>
          <a:p>
            <a:pPr>
              <a:lnSpc>
                <a:spcPts val="2531"/>
              </a:lnSpc>
            </a:pPr>
            <a:r>
              <a:rPr lang="en-US" sz="1808" spc="188">
                <a:solidFill>
                  <a:srgbClr val="FFFFFF"/>
                </a:solidFill>
                <a:latin typeface="Arimo Italics"/>
              </a:rPr>
              <a:t>Why Is It separate? </a:t>
            </a:r>
          </a:p>
        </p:txBody>
      </p:sp>
      <p:sp>
        <p:nvSpPr>
          <p:cNvPr id="8" name="TextBox 8"/>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61780" y="2476602"/>
            <a:ext cx="2212158" cy="2203517"/>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6944" r="223" b="-29550"/>
              </a:stretch>
            </a:blipFill>
          </p:spPr>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grpSp>
        <p:nvGrpSpPr>
          <p:cNvPr id="5" name="Group 5"/>
          <p:cNvGrpSpPr>
            <a:grpSpLocks noChangeAspect="1"/>
          </p:cNvGrpSpPr>
          <p:nvPr/>
        </p:nvGrpSpPr>
        <p:grpSpPr>
          <a:xfrm>
            <a:off x="3753086" y="7046156"/>
            <a:ext cx="2212158" cy="220351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5995" r="-25995"/>
              </a:stretch>
            </a:blipFill>
          </p:spPr>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sp>
        <p:nvSpPr>
          <p:cNvPr id="8" name="AutoShape 8"/>
          <p:cNvSpPr/>
          <p:nvPr/>
        </p:nvSpPr>
        <p:spPr>
          <a:xfrm rot="-10800000">
            <a:off x="1540928" y="5842292"/>
            <a:ext cx="15248690" cy="0"/>
          </a:xfrm>
          <a:prstGeom prst="line">
            <a:avLst/>
          </a:prstGeom>
          <a:ln w="38100" cap="flat">
            <a:solidFill>
              <a:srgbClr val="796147"/>
            </a:solidFill>
            <a:prstDash val="solid"/>
            <a:headEnd type="triangle" w="lg" len="med"/>
            <a:tailEnd type="none" w="sm" len="sm"/>
          </a:ln>
        </p:spPr>
      </p:sp>
      <p:sp>
        <p:nvSpPr>
          <p:cNvPr id="9" name="AutoShape 9"/>
          <p:cNvSpPr/>
          <p:nvPr/>
        </p:nvSpPr>
        <p:spPr>
          <a:xfrm rot="5400000">
            <a:off x="1948261" y="5241003"/>
            <a:ext cx="1003400" cy="0"/>
          </a:xfrm>
          <a:prstGeom prst="line">
            <a:avLst/>
          </a:prstGeom>
          <a:ln w="38100" cap="flat">
            <a:solidFill>
              <a:srgbClr val="796147"/>
            </a:solidFill>
            <a:prstDash val="solid"/>
            <a:headEnd type="oval" w="lg" len="lg"/>
            <a:tailEnd type="oval" w="lg" len="lg"/>
          </a:ln>
        </p:spPr>
      </p:sp>
      <p:sp>
        <p:nvSpPr>
          <p:cNvPr id="10" name="AutoShape 10"/>
          <p:cNvSpPr/>
          <p:nvPr/>
        </p:nvSpPr>
        <p:spPr>
          <a:xfrm rot="5400000">
            <a:off x="4292812" y="6443715"/>
            <a:ext cx="1003400" cy="0"/>
          </a:xfrm>
          <a:prstGeom prst="line">
            <a:avLst/>
          </a:prstGeom>
          <a:ln w="38100" cap="flat">
            <a:solidFill>
              <a:srgbClr val="796147"/>
            </a:solidFill>
            <a:prstDash val="solid"/>
            <a:headEnd type="oval" w="lg" len="lg"/>
            <a:tailEnd type="oval" w="lg" len="lg"/>
          </a:ln>
        </p:spPr>
      </p:sp>
      <p:grpSp>
        <p:nvGrpSpPr>
          <p:cNvPr id="11" name="Group 11"/>
          <p:cNvGrpSpPr>
            <a:grpSpLocks noChangeAspect="1"/>
          </p:cNvGrpSpPr>
          <p:nvPr/>
        </p:nvGrpSpPr>
        <p:grpSpPr>
          <a:xfrm>
            <a:off x="5965244" y="2458061"/>
            <a:ext cx="2212158" cy="2203517"/>
            <a:chOff x="0" y="0"/>
            <a:chExt cx="6502400" cy="6477000"/>
          </a:xfrm>
        </p:grpSpPr>
        <p:sp>
          <p:nvSpPr>
            <p:cNvPr id="12" name="Freeform 1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33185" r="-33185"/>
              </a:stretch>
            </a:blipFill>
          </p:spPr>
        </p:sp>
        <p:sp>
          <p:nvSpPr>
            <p:cNvPr id="13" name="Freeform 1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grpSp>
        <p:nvGrpSpPr>
          <p:cNvPr id="14" name="Group 14"/>
          <p:cNvGrpSpPr>
            <a:grpSpLocks noChangeAspect="1"/>
          </p:cNvGrpSpPr>
          <p:nvPr/>
        </p:nvGrpSpPr>
        <p:grpSpPr>
          <a:xfrm>
            <a:off x="8177402" y="7027615"/>
            <a:ext cx="2212158" cy="2203517"/>
            <a:chOff x="0" y="0"/>
            <a:chExt cx="6502400" cy="6477000"/>
          </a:xfrm>
        </p:grpSpPr>
        <p:sp>
          <p:nvSpPr>
            <p:cNvPr id="15" name="Freeform 1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t="-918" r="223" b="-32413"/>
              </a:stretch>
            </a:blipFill>
          </p:spPr>
        </p:sp>
        <p:sp>
          <p:nvSpPr>
            <p:cNvPr id="16" name="Freeform 1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sp>
        <p:nvSpPr>
          <p:cNvPr id="17" name="AutoShape 17"/>
          <p:cNvSpPr/>
          <p:nvPr/>
        </p:nvSpPr>
        <p:spPr>
          <a:xfrm rot="5400000">
            <a:off x="6551726" y="5222462"/>
            <a:ext cx="1003400" cy="0"/>
          </a:xfrm>
          <a:prstGeom prst="line">
            <a:avLst/>
          </a:prstGeom>
          <a:ln w="38100" cap="flat">
            <a:solidFill>
              <a:srgbClr val="796147"/>
            </a:solidFill>
            <a:prstDash val="solid"/>
            <a:headEnd type="oval" w="lg" len="lg"/>
            <a:tailEnd type="oval" w="lg" len="lg"/>
          </a:ln>
        </p:spPr>
      </p:sp>
      <p:sp>
        <p:nvSpPr>
          <p:cNvPr id="18" name="AutoShape 18"/>
          <p:cNvSpPr/>
          <p:nvPr/>
        </p:nvSpPr>
        <p:spPr>
          <a:xfrm rot="5400000">
            <a:off x="8717128" y="6424021"/>
            <a:ext cx="1003400" cy="0"/>
          </a:xfrm>
          <a:prstGeom prst="line">
            <a:avLst/>
          </a:prstGeom>
          <a:ln w="38100" cap="flat">
            <a:solidFill>
              <a:srgbClr val="796147"/>
            </a:solidFill>
            <a:prstDash val="solid"/>
            <a:headEnd type="oval" w="lg" len="lg"/>
            <a:tailEnd type="oval" w="lg" len="lg"/>
          </a:ln>
        </p:spPr>
      </p:sp>
      <p:grpSp>
        <p:nvGrpSpPr>
          <p:cNvPr id="19" name="Group 19"/>
          <p:cNvGrpSpPr>
            <a:grpSpLocks noChangeAspect="1"/>
          </p:cNvGrpSpPr>
          <p:nvPr/>
        </p:nvGrpSpPr>
        <p:grpSpPr>
          <a:xfrm>
            <a:off x="10342778" y="2485229"/>
            <a:ext cx="2212158" cy="2203517"/>
            <a:chOff x="0" y="0"/>
            <a:chExt cx="6502400" cy="6477000"/>
          </a:xfrm>
        </p:grpSpPr>
        <p:sp>
          <p:nvSpPr>
            <p:cNvPr id="20" name="Freeform 2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38887" r="-38887"/>
              </a:stretch>
            </a:blipFill>
          </p:spPr>
        </p:sp>
        <p:sp>
          <p:nvSpPr>
            <p:cNvPr id="21" name="Freeform 2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grpSp>
        <p:nvGrpSpPr>
          <p:cNvPr id="22" name="Group 22"/>
          <p:cNvGrpSpPr>
            <a:grpSpLocks noChangeAspect="1"/>
          </p:cNvGrpSpPr>
          <p:nvPr/>
        </p:nvGrpSpPr>
        <p:grpSpPr>
          <a:xfrm>
            <a:off x="12554936" y="7054783"/>
            <a:ext cx="2212158" cy="2203517"/>
            <a:chOff x="0" y="0"/>
            <a:chExt cx="6502400" cy="6477000"/>
          </a:xfrm>
        </p:grpSpPr>
        <p:sp>
          <p:nvSpPr>
            <p:cNvPr id="23" name="Freeform 2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9484" r="-29484"/>
              </a:stretch>
            </a:blipFill>
          </p:spPr>
        </p:sp>
        <p:sp>
          <p:nvSpPr>
            <p:cNvPr id="24" name="Freeform 2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sp>
        <p:nvSpPr>
          <p:cNvPr id="25" name="AutoShape 25"/>
          <p:cNvSpPr/>
          <p:nvPr/>
        </p:nvSpPr>
        <p:spPr>
          <a:xfrm rot="5400000">
            <a:off x="10929260" y="5248477"/>
            <a:ext cx="1003400" cy="0"/>
          </a:xfrm>
          <a:prstGeom prst="line">
            <a:avLst/>
          </a:prstGeom>
          <a:ln w="38100" cap="flat">
            <a:solidFill>
              <a:srgbClr val="796147"/>
            </a:solidFill>
            <a:prstDash val="solid"/>
            <a:headEnd type="oval" w="lg" len="lg"/>
            <a:tailEnd type="oval" w="lg" len="lg"/>
          </a:ln>
        </p:spPr>
      </p:sp>
      <p:sp>
        <p:nvSpPr>
          <p:cNvPr id="26" name="AutoShape 26"/>
          <p:cNvSpPr/>
          <p:nvPr/>
        </p:nvSpPr>
        <p:spPr>
          <a:xfrm rot="5400000">
            <a:off x="13094662" y="6450037"/>
            <a:ext cx="1003400" cy="0"/>
          </a:xfrm>
          <a:prstGeom prst="line">
            <a:avLst/>
          </a:prstGeom>
          <a:ln w="38100" cap="flat">
            <a:solidFill>
              <a:srgbClr val="796147"/>
            </a:solidFill>
            <a:prstDash val="solid"/>
            <a:headEnd type="oval" w="lg" len="lg"/>
            <a:tailEnd type="oval" w="lg" len="lg"/>
          </a:ln>
        </p:spPr>
      </p:sp>
      <p:grpSp>
        <p:nvGrpSpPr>
          <p:cNvPr id="27" name="Group 27"/>
          <p:cNvGrpSpPr>
            <a:grpSpLocks noChangeAspect="1"/>
          </p:cNvGrpSpPr>
          <p:nvPr/>
        </p:nvGrpSpPr>
        <p:grpSpPr>
          <a:xfrm>
            <a:off x="14767094" y="2466688"/>
            <a:ext cx="2212158" cy="2203517"/>
            <a:chOff x="0" y="0"/>
            <a:chExt cx="6502400" cy="6477000"/>
          </a:xfrm>
        </p:grpSpPr>
        <p:sp>
          <p:nvSpPr>
            <p:cNvPr id="28" name="Freeform 2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191" r="191"/>
              </a:stretch>
            </a:blipFill>
          </p:spPr>
        </p:sp>
        <p:sp>
          <p:nvSpPr>
            <p:cNvPr id="29" name="Freeform 2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B7266"/>
            </a:solidFill>
          </p:spPr>
        </p:sp>
      </p:grpSp>
      <p:sp>
        <p:nvSpPr>
          <p:cNvPr id="30" name="AutoShape 30"/>
          <p:cNvSpPr/>
          <p:nvPr/>
        </p:nvSpPr>
        <p:spPr>
          <a:xfrm rot="5400000">
            <a:off x="15353576" y="5229936"/>
            <a:ext cx="1003400" cy="0"/>
          </a:xfrm>
          <a:prstGeom prst="line">
            <a:avLst/>
          </a:prstGeom>
          <a:ln w="38100" cap="flat">
            <a:solidFill>
              <a:srgbClr val="796147"/>
            </a:solidFill>
            <a:prstDash val="solid"/>
            <a:headEnd type="oval" w="lg" len="lg"/>
            <a:tailEnd type="oval" w="lg" len="lg"/>
          </a:ln>
        </p:spPr>
      </p:sp>
      <p:sp>
        <p:nvSpPr>
          <p:cNvPr id="32" name="Freeform 32"/>
          <p:cNvSpPr/>
          <p:nvPr/>
        </p:nvSpPr>
        <p:spPr>
          <a:xfrm>
            <a:off x="4305135" y="4388728"/>
            <a:ext cx="1004775" cy="406051"/>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sp>
      <p:grpSp>
        <p:nvGrpSpPr>
          <p:cNvPr id="34" name="Group 34"/>
          <p:cNvGrpSpPr/>
          <p:nvPr/>
        </p:nvGrpSpPr>
        <p:grpSpPr>
          <a:xfrm>
            <a:off x="8714360" y="4048904"/>
            <a:ext cx="1004775" cy="691801"/>
            <a:chOff x="0" y="0"/>
            <a:chExt cx="264632" cy="182203"/>
          </a:xfrm>
        </p:grpSpPr>
        <p:sp>
          <p:nvSpPr>
            <p:cNvPr id="35" name="Freeform 35"/>
            <p:cNvSpPr/>
            <p:nvPr/>
          </p:nvSpPr>
          <p:spPr>
            <a:xfrm>
              <a:off x="0" y="0"/>
              <a:ext cx="264632" cy="182203"/>
            </a:xfrm>
            <a:custGeom>
              <a:avLst/>
              <a:gdLst/>
              <a:ahLst/>
              <a:cxnLst/>
              <a:rect l="l" t="t" r="r" b="b"/>
              <a:pathLst>
                <a:path w="264632" h="182203">
                  <a:moveTo>
                    <a:pt x="0" y="0"/>
                  </a:moveTo>
                  <a:lnTo>
                    <a:pt x="264632" y="0"/>
                  </a:lnTo>
                  <a:lnTo>
                    <a:pt x="264632" y="182203"/>
                  </a:lnTo>
                  <a:lnTo>
                    <a:pt x="0" y="182203"/>
                  </a:lnTo>
                  <a:close/>
                </a:path>
              </a:pathLst>
            </a:custGeom>
            <a:solidFill>
              <a:srgbClr val="754F40"/>
            </a:solidFill>
          </p:spPr>
        </p:sp>
        <p:sp>
          <p:nvSpPr>
            <p:cNvPr id="36" name="TextBox 36"/>
            <p:cNvSpPr txBox="1"/>
            <p:nvPr/>
          </p:nvSpPr>
          <p:spPr>
            <a:xfrm>
              <a:off x="0" y="-57150"/>
              <a:ext cx="812800" cy="869950"/>
            </a:xfrm>
            <a:prstGeom prst="rect">
              <a:avLst/>
            </a:prstGeom>
          </p:spPr>
          <p:txBody>
            <a:bodyPr lIns="50800" tIns="50800" rIns="50800" bIns="50800" rtlCol="0" anchor="ctr"/>
            <a:lstStyle/>
            <a:p>
              <a:pPr algn="ctr">
                <a:lnSpc>
                  <a:spcPts val="2318"/>
                </a:lnSpc>
              </a:pPr>
              <a:r>
                <a:rPr lang="en-US" sz="1656" spc="172">
                  <a:solidFill>
                    <a:srgbClr val="FFFFFF"/>
                  </a:solidFill>
                  <a:latin typeface="Arimo"/>
                </a:rPr>
                <a:t>1830 - 1880</a:t>
              </a:r>
            </a:p>
          </p:txBody>
        </p:sp>
      </p:grpSp>
      <p:sp>
        <p:nvSpPr>
          <p:cNvPr id="38" name="Freeform 38"/>
          <p:cNvSpPr/>
          <p:nvPr/>
        </p:nvSpPr>
        <p:spPr>
          <a:xfrm>
            <a:off x="13088336" y="4351150"/>
            <a:ext cx="1004775" cy="406051"/>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sp>
      <p:grpSp>
        <p:nvGrpSpPr>
          <p:cNvPr id="40" name="Group 40"/>
          <p:cNvGrpSpPr/>
          <p:nvPr/>
        </p:nvGrpSpPr>
        <p:grpSpPr>
          <a:xfrm>
            <a:off x="1840520" y="6739621"/>
            <a:ext cx="3086101" cy="3303106"/>
            <a:chOff x="0" y="-57150"/>
            <a:chExt cx="812800" cy="869950"/>
          </a:xfrm>
        </p:grpSpPr>
        <p:sp>
          <p:nvSpPr>
            <p:cNvPr id="41" name="Freeform 41"/>
            <p:cNvSpPr/>
            <p:nvPr/>
          </p:nvSpPr>
          <p:spPr>
            <a:xfrm>
              <a:off x="0" y="0"/>
              <a:ext cx="264632" cy="106943"/>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sp>
        <p:sp>
          <p:nvSpPr>
            <p:cNvPr id="42" name="TextBox 42"/>
            <p:cNvSpPr txBox="1"/>
            <p:nvPr/>
          </p:nvSpPr>
          <p:spPr>
            <a:xfrm>
              <a:off x="0" y="-57150"/>
              <a:ext cx="812800" cy="869950"/>
            </a:xfrm>
            <a:prstGeom prst="rect">
              <a:avLst/>
            </a:prstGeom>
          </p:spPr>
          <p:txBody>
            <a:bodyPr lIns="50800" tIns="50800" rIns="50800" bIns="50800" rtlCol="0" anchor="ctr"/>
            <a:lstStyle/>
            <a:p>
              <a:pPr algn="ctr">
                <a:lnSpc>
                  <a:spcPts val="2318"/>
                </a:lnSpc>
              </a:pPr>
              <a:r>
                <a:rPr lang="en-US" sz="1656" spc="172" dirty="0">
                  <a:solidFill>
                    <a:srgbClr val="FFFFFF"/>
                  </a:solidFill>
                  <a:latin typeface="Arimo"/>
                </a:rPr>
                <a:t>1792</a:t>
              </a:r>
            </a:p>
          </p:txBody>
        </p:sp>
      </p:grpSp>
      <p:sp>
        <p:nvSpPr>
          <p:cNvPr id="44" name="Freeform 44"/>
          <p:cNvSpPr/>
          <p:nvPr/>
        </p:nvSpPr>
        <p:spPr>
          <a:xfrm>
            <a:off x="6540527" y="6875231"/>
            <a:ext cx="1004775" cy="406051"/>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sp>
      <p:grpSp>
        <p:nvGrpSpPr>
          <p:cNvPr id="46" name="Group 46"/>
          <p:cNvGrpSpPr/>
          <p:nvPr/>
        </p:nvGrpSpPr>
        <p:grpSpPr>
          <a:xfrm>
            <a:off x="10942192" y="6875231"/>
            <a:ext cx="1004775" cy="406051"/>
            <a:chOff x="0" y="0"/>
            <a:chExt cx="264632" cy="106943"/>
          </a:xfrm>
        </p:grpSpPr>
        <p:sp>
          <p:nvSpPr>
            <p:cNvPr id="47" name="Freeform 47"/>
            <p:cNvSpPr/>
            <p:nvPr/>
          </p:nvSpPr>
          <p:spPr>
            <a:xfrm>
              <a:off x="0" y="0"/>
              <a:ext cx="264632" cy="106943"/>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sp>
        <p:sp>
          <p:nvSpPr>
            <p:cNvPr id="48" name="TextBox 48"/>
            <p:cNvSpPr txBox="1"/>
            <p:nvPr/>
          </p:nvSpPr>
          <p:spPr>
            <a:xfrm>
              <a:off x="0" y="-57150"/>
              <a:ext cx="812800" cy="869950"/>
            </a:xfrm>
            <a:prstGeom prst="rect">
              <a:avLst/>
            </a:prstGeom>
          </p:spPr>
          <p:txBody>
            <a:bodyPr lIns="50800" tIns="50800" rIns="50800" bIns="50800" rtlCol="0" anchor="ctr"/>
            <a:lstStyle/>
            <a:p>
              <a:pPr algn="ctr">
                <a:lnSpc>
                  <a:spcPts val="2318"/>
                </a:lnSpc>
              </a:pPr>
              <a:r>
                <a:rPr lang="en-US" sz="1656" spc="172">
                  <a:solidFill>
                    <a:srgbClr val="FFFFFF"/>
                  </a:solidFill>
                  <a:latin typeface="Arimo"/>
                </a:rPr>
                <a:t>1905 </a:t>
              </a:r>
            </a:p>
          </p:txBody>
        </p:sp>
      </p:grpSp>
      <p:grpSp>
        <p:nvGrpSpPr>
          <p:cNvPr id="49" name="Group 49"/>
          <p:cNvGrpSpPr/>
          <p:nvPr/>
        </p:nvGrpSpPr>
        <p:grpSpPr>
          <a:xfrm>
            <a:off x="15306170" y="6875231"/>
            <a:ext cx="1004775" cy="406051"/>
            <a:chOff x="0" y="0"/>
            <a:chExt cx="264632" cy="106943"/>
          </a:xfrm>
        </p:grpSpPr>
        <p:sp>
          <p:nvSpPr>
            <p:cNvPr id="50" name="Freeform 50"/>
            <p:cNvSpPr/>
            <p:nvPr/>
          </p:nvSpPr>
          <p:spPr>
            <a:xfrm>
              <a:off x="0" y="0"/>
              <a:ext cx="264632" cy="106943"/>
            </a:xfrm>
            <a:custGeom>
              <a:avLst/>
              <a:gdLst/>
              <a:ahLst/>
              <a:cxnLst/>
              <a:rect l="l" t="t" r="r" b="b"/>
              <a:pathLst>
                <a:path w="264632" h="106943">
                  <a:moveTo>
                    <a:pt x="0" y="0"/>
                  </a:moveTo>
                  <a:lnTo>
                    <a:pt x="264632" y="0"/>
                  </a:lnTo>
                  <a:lnTo>
                    <a:pt x="264632" y="106943"/>
                  </a:lnTo>
                  <a:lnTo>
                    <a:pt x="0" y="106943"/>
                  </a:lnTo>
                  <a:close/>
                </a:path>
              </a:pathLst>
            </a:custGeom>
            <a:solidFill>
              <a:srgbClr val="754F40"/>
            </a:solidFill>
          </p:spPr>
        </p:sp>
        <p:sp>
          <p:nvSpPr>
            <p:cNvPr id="51" name="TextBox 51"/>
            <p:cNvSpPr txBox="1"/>
            <p:nvPr/>
          </p:nvSpPr>
          <p:spPr>
            <a:xfrm>
              <a:off x="0" y="-57150"/>
              <a:ext cx="812800" cy="869950"/>
            </a:xfrm>
            <a:prstGeom prst="rect">
              <a:avLst/>
            </a:prstGeom>
          </p:spPr>
          <p:txBody>
            <a:bodyPr lIns="50800" tIns="50800" rIns="50800" bIns="50800" rtlCol="0" anchor="ctr"/>
            <a:lstStyle/>
            <a:p>
              <a:pPr algn="ctr">
                <a:lnSpc>
                  <a:spcPts val="2318"/>
                </a:lnSpc>
              </a:pPr>
              <a:r>
                <a:rPr lang="en-US" sz="1656" spc="172">
                  <a:solidFill>
                    <a:srgbClr val="FFFFFF"/>
                  </a:solidFill>
                  <a:latin typeface="Arimo"/>
                </a:rPr>
                <a:t>2020</a:t>
              </a:r>
            </a:p>
          </p:txBody>
        </p:sp>
      </p:grpSp>
      <p:sp>
        <p:nvSpPr>
          <p:cNvPr id="52" name="TextBox 52"/>
          <p:cNvSpPr txBox="1"/>
          <p:nvPr/>
        </p:nvSpPr>
        <p:spPr>
          <a:xfrm>
            <a:off x="5570089" y="985259"/>
            <a:ext cx="7147821" cy="1044177"/>
          </a:xfrm>
          <a:prstGeom prst="rect">
            <a:avLst/>
          </a:prstGeom>
        </p:spPr>
        <p:txBody>
          <a:bodyPr lIns="0" tIns="0" rIns="0" bIns="0" rtlCol="0" anchor="t">
            <a:spAutoFit/>
          </a:bodyPr>
          <a:lstStyle/>
          <a:p>
            <a:pPr algn="ctr">
              <a:lnSpc>
                <a:spcPts val="8596"/>
              </a:lnSpc>
              <a:spcBef>
                <a:spcPct val="0"/>
              </a:spcBef>
            </a:pPr>
            <a:r>
              <a:rPr lang="en-US" sz="6140">
                <a:solidFill>
                  <a:srgbClr val="9B7266"/>
                </a:solidFill>
                <a:latin typeface="Black Mango Semi-Bold"/>
              </a:rPr>
              <a:t>Timeline</a:t>
            </a:r>
          </a:p>
        </p:txBody>
      </p:sp>
      <p:sp>
        <p:nvSpPr>
          <p:cNvPr id="53" name="TextBox 53"/>
          <p:cNvSpPr txBox="1"/>
          <p:nvPr/>
        </p:nvSpPr>
        <p:spPr>
          <a:xfrm>
            <a:off x="1515564" y="5898289"/>
            <a:ext cx="2209853" cy="739775"/>
          </a:xfrm>
          <a:prstGeom prst="rect">
            <a:avLst/>
          </a:prstGeom>
        </p:spPr>
        <p:txBody>
          <a:bodyPr lIns="0" tIns="0" rIns="0" bIns="0" rtlCol="0" anchor="t">
            <a:spAutoFit/>
          </a:bodyPr>
          <a:lstStyle/>
          <a:p>
            <a:pPr marL="0" lvl="0" indent="0" algn="ctr">
              <a:lnSpc>
                <a:spcPts val="2800"/>
              </a:lnSpc>
              <a:spcBef>
                <a:spcPct val="0"/>
              </a:spcBef>
            </a:pPr>
            <a:r>
              <a:rPr lang="en-US" sz="2000" spc="208">
                <a:solidFill>
                  <a:srgbClr val="9B7266"/>
                </a:solidFill>
                <a:latin typeface="Times New Roman"/>
              </a:rPr>
              <a:t>Chloe Clooney &amp; John Simcoe </a:t>
            </a:r>
          </a:p>
        </p:txBody>
      </p:sp>
      <p:sp>
        <p:nvSpPr>
          <p:cNvPr id="54" name="TextBox 54"/>
          <p:cNvSpPr txBox="1"/>
          <p:nvPr/>
        </p:nvSpPr>
        <p:spPr>
          <a:xfrm>
            <a:off x="3872892" y="5101364"/>
            <a:ext cx="1851557" cy="739775"/>
          </a:xfrm>
          <a:prstGeom prst="rect">
            <a:avLst/>
          </a:prstGeom>
        </p:spPr>
        <p:txBody>
          <a:bodyPr lIns="0" tIns="0" rIns="0" bIns="0" rtlCol="0" anchor="t">
            <a:spAutoFit/>
          </a:bodyPr>
          <a:lstStyle/>
          <a:p>
            <a:pPr marL="0" lvl="0" indent="0" algn="ctr">
              <a:lnSpc>
                <a:spcPts val="2800"/>
              </a:lnSpc>
              <a:spcBef>
                <a:spcPct val="0"/>
              </a:spcBef>
            </a:pPr>
            <a:r>
              <a:rPr lang="en-US" sz="2000" spc="208">
                <a:solidFill>
                  <a:srgbClr val="9B7266"/>
                </a:solidFill>
                <a:latin typeface="Times New Roman"/>
              </a:rPr>
              <a:t>Act Against Slavery</a:t>
            </a:r>
          </a:p>
        </p:txBody>
      </p:sp>
      <p:sp>
        <p:nvSpPr>
          <p:cNvPr id="55" name="TextBox 55"/>
          <p:cNvSpPr txBox="1"/>
          <p:nvPr/>
        </p:nvSpPr>
        <p:spPr>
          <a:xfrm>
            <a:off x="6167018" y="5916636"/>
            <a:ext cx="1851557" cy="739775"/>
          </a:xfrm>
          <a:prstGeom prst="rect">
            <a:avLst/>
          </a:prstGeom>
        </p:spPr>
        <p:txBody>
          <a:bodyPr lIns="0" tIns="0" rIns="0" bIns="0" rtlCol="0" anchor="t">
            <a:spAutoFit/>
          </a:bodyPr>
          <a:lstStyle/>
          <a:p>
            <a:pPr marL="0" lvl="0" indent="0" algn="ctr">
              <a:lnSpc>
                <a:spcPts val="2800"/>
              </a:lnSpc>
              <a:spcBef>
                <a:spcPct val="0"/>
              </a:spcBef>
            </a:pPr>
            <a:r>
              <a:rPr lang="en-US" sz="2000" spc="208">
                <a:solidFill>
                  <a:srgbClr val="9B7266"/>
                </a:solidFill>
                <a:latin typeface="Times New Roman"/>
              </a:rPr>
              <a:t>Josiah Henson</a:t>
            </a:r>
          </a:p>
        </p:txBody>
      </p:sp>
      <p:sp>
        <p:nvSpPr>
          <p:cNvPr id="56" name="TextBox 56"/>
          <p:cNvSpPr txBox="1"/>
          <p:nvPr/>
        </p:nvSpPr>
        <p:spPr>
          <a:xfrm>
            <a:off x="8381444" y="5165739"/>
            <a:ext cx="1851557" cy="387350"/>
          </a:xfrm>
          <a:prstGeom prst="rect">
            <a:avLst/>
          </a:prstGeom>
        </p:spPr>
        <p:txBody>
          <a:bodyPr lIns="0" tIns="0" rIns="0" bIns="0" rtlCol="0" anchor="t">
            <a:spAutoFit/>
          </a:bodyPr>
          <a:lstStyle/>
          <a:p>
            <a:pPr marL="0" lvl="0" indent="0" algn="ctr">
              <a:lnSpc>
                <a:spcPts val="2800"/>
              </a:lnSpc>
              <a:spcBef>
                <a:spcPct val="0"/>
              </a:spcBef>
            </a:pPr>
            <a:r>
              <a:rPr lang="en-US" sz="2000" spc="208">
                <a:solidFill>
                  <a:srgbClr val="9B7266"/>
                </a:solidFill>
                <a:latin typeface="Times New Roman"/>
              </a:rPr>
              <a:t>Little Africa </a:t>
            </a:r>
          </a:p>
        </p:txBody>
      </p:sp>
      <p:sp>
        <p:nvSpPr>
          <p:cNvPr id="57" name="TextBox 57"/>
          <p:cNvSpPr txBox="1"/>
          <p:nvPr/>
        </p:nvSpPr>
        <p:spPr>
          <a:xfrm>
            <a:off x="10017933" y="5898289"/>
            <a:ext cx="2806511" cy="739775"/>
          </a:xfrm>
          <a:prstGeom prst="rect">
            <a:avLst/>
          </a:prstGeom>
        </p:spPr>
        <p:txBody>
          <a:bodyPr lIns="0" tIns="0" rIns="0" bIns="0" rtlCol="0" anchor="t">
            <a:spAutoFit/>
          </a:bodyPr>
          <a:lstStyle/>
          <a:p>
            <a:pPr marL="0" lvl="0" indent="0" algn="ctr">
              <a:lnSpc>
                <a:spcPts val="2800"/>
              </a:lnSpc>
              <a:spcBef>
                <a:spcPct val="0"/>
              </a:spcBef>
            </a:pPr>
            <a:r>
              <a:rPr lang="en-US" sz="2000" spc="208">
                <a:solidFill>
                  <a:srgbClr val="9B7266"/>
                </a:solidFill>
                <a:latin typeface="Times New Roman"/>
              </a:rPr>
              <a:t>The Niagara Movement / NAACP</a:t>
            </a:r>
          </a:p>
        </p:txBody>
      </p:sp>
      <p:sp>
        <p:nvSpPr>
          <p:cNvPr id="58" name="TextBox 58"/>
          <p:cNvSpPr txBox="1"/>
          <p:nvPr/>
        </p:nvSpPr>
        <p:spPr>
          <a:xfrm>
            <a:off x="12670583" y="5057775"/>
            <a:ext cx="1851557" cy="739775"/>
          </a:xfrm>
          <a:prstGeom prst="rect">
            <a:avLst/>
          </a:prstGeom>
        </p:spPr>
        <p:txBody>
          <a:bodyPr lIns="0" tIns="0" rIns="0" bIns="0" rtlCol="0" anchor="t">
            <a:spAutoFit/>
          </a:bodyPr>
          <a:lstStyle/>
          <a:p>
            <a:pPr marL="0" lvl="0" indent="0" algn="ctr">
              <a:lnSpc>
                <a:spcPts val="2800"/>
              </a:lnSpc>
              <a:spcBef>
                <a:spcPct val="0"/>
              </a:spcBef>
            </a:pPr>
            <a:r>
              <a:rPr lang="en-US" sz="2000" spc="208">
                <a:solidFill>
                  <a:srgbClr val="9B7266"/>
                </a:solidFill>
                <a:latin typeface="Times New Roman"/>
              </a:rPr>
              <a:t>The Crystal Beach Riot </a:t>
            </a:r>
          </a:p>
        </p:txBody>
      </p:sp>
      <p:sp>
        <p:nvSpPr>
          <p:cNvPr id="59" name="TextBox 59"/>
          <p:cNvSpPr txBox="1"/>
          <p:nvPr/>
        </p:nvSpPr>
        <p:spPr>
          <a:xfrm>
            <a:off x="14920879" y="5898289"/>
            <a:ext cx="1851557" cy="739775"/>
          </a:xfrm>
          <a:prstGeom prst="rect">
            <a:avLst/>
          </a:prstGeom>
        </p:spPr>
        <p:txBody>
          <a:bodyPr lIns="0" tIns="0" rIns="0" bIns="0" rtlCol="0" anchor="t">
            <a:spAutoFit/>
          </a:bodyPr>
          <a:lstStyle/>
          <a:p>
            <a:pPr marL="0" lvl="0" indent="0" algn="ctr">
              <a:lnSpc>
                <a:spcPts val="2800"/>
              </a:lnSpc>
              <a:spcBef>
                <a:spcPct val="0"/>
              </a:spcBef>
            </a:pPr>
            <a:r>
              <a:rPr lang="en-US" sz="2000" spc="208">
                <a:solidFill>
                  <a:srgbClr val="9B7266"/>
                </a:solidFill>
                <a:latin typeface="Times New Roman"/>
              </a:rPr>
              <a:t>Black Movements</a:t>
            </a:r>
          </a:p>
        </p:txBody>
      </p:sp>
      <p:sp>
        <p:nvSpPr>
          <p:cNvPr id="60" name="TextBox 60"/>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
        <p:nvSpPr>
          <p:cNvPr id="61" name="TextBox 60">
            <a:extLst>
              <a:ext uri="{FF2B5EF4-FFF2-40B4-BE49-F238E27FC236}">
                <a16:creationId xmlns:a16="http://schemas.microsoft.com/office/drawing/2014/main" id="{1269CD74-6391-A2AC-07E7-963262E22326}"/>
              </a:ext>
            </a:extLst>
          </p:cNvPr>
          <p:cNvSpPr txBox="1"/>
          <p:nvPr/>
        </p:nvSpPr>
        <p:spPr>
          <a:xfrm>
            <a:off x="1960536" y="696842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Times New Roman"/>
              </a:rPr>
              <a:t>1792</a:t>
            </a:r>
            <a:endParaRPr lang="en-US" dirty="0">
              <a:solidFill>
                <a:schemeClr val="bg1"/>
              </a:solidFill>
            </a:endParaRPr>
          </a:p>
        </p:txBody>
      </p:sp>
      <p:sp>
        <p:nvSpPr>
          <p:cNvPr id="62" name="TextBox 61">
            <a:extLst>
              <a:ext uri="{FF2B5EF4-FFF2-40B4-BE49-F238E27FC236}">
                <a16:creationId xmlns:a16="http://schemas.microsoft.com/office/drawing/2014/main" id="{D75F8700-FFBA-A53F-F291-44B6857D1A89}"/>
              </a:ext>
            </a:extLst>
          </p:cNvPr>
          <p:cNvSpPr txBox="1"/>
          <p:nvPr/>
        </p:nvSpPr>
        <p:spPr>
          <a:xfrm>
            <a:off x="4459637" y="439183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Times New Roman"/>
              </a:rPr>
              <a:t>1793</a:t>
            </a:r>
            <a:endParaRPr lang="en-US" dirty="0"/>
          </a:p>
        </p:txBody>
      </p:sp>
      <p:sp>
        <p:nvSpPr>
          <p:cNvPr id="63" name="TextBox 62">
            <a:extLst>
              <a:ext uri="{FF2B5EF4-FFF2-40B4-BE49-F238E27FC236}">
                <a16:creationId xmlns:a16="http://schemas.microsoft.com/office/drawing/2014/main" id="{DD285A21-015F-FBD9-90F2-C3004BAC44F6}"/>
              </a:ext>
            </a:extLst>
          </p:cNvPr>
          <p:cNvSpPr txBox="1"/>
          <p:nvPr/>
        </p:nvSpPr>
        <p:spPr>
          <a:xfrm>
            <a:off x="6668146" y="687156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Times New Roman"/>
              </a:rPr>
              <a:t>1830</a:t>
            </a:r>
            <a:endParaRPr lang="en-US" dirty="0"/>
          </a:p>
        </p:txBody>
      </p:sp>
      <p:sp>
        <p:nvSpPr>
          <p:cNvPr id="64" name="TextBox 63">
            <a:extLst>
              <a:ext uri="{FF2B5EF4-FFF2-40B4-BE49-F238E27FC236}">
                <a16:creationId xmlns:a16="http://schemas.microsoft.com/office/drawing/2014/main" id="{4B49DEF7-CA5C-53B7-8CA0-8DB6A0497BC8}"/>
              </a:ext>
            </a:extLst>
          </p:cNvPr>
          <p:cNvSpPr txBox="1"/>
          <p:nvPr/>
        </p:nvSpPr>
        <p:spPr>
          <a:xfrm>
            <a:off x="11065790" y="689093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Times New Roman"/>
              </a:rPr>
              <a:t>1905</a:t>
            </a:r>
            <a:endParaRPr lang="en-US" dirty="0"/>
          </a:p>
        </p:txBody>
      </p:sp>
      <p:sp>
        <p:nvSpPr>
          <p:cNvPr id="65" name="TextBox 64">
            <a:extLst>
              <a:ext uri="{FF2B5EF4-FFF2-40B4-BE49-F238E27FC236}">
                <a16:creationId xmlns:a16="http://schemas.microsoft.com/office/drawing/2014/main" id="{F7109994-D618-56AC-B1A2-1BA8BBEAE740}"/>
              </a:ext>
            </a:extLst>
          </p:cNvPr>
          <p:cNvSpPr txBox="1"/>
          <p:nvPr/>
        </p:nvSpPr>
        <p:spPr>
          <a:xfrm>
            <a:off x="8818535" y="4052807"/>
            <a:ext cx="9899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Times New Roman"/>
                <a:cs typeface="Times New Roman"/>
              </a:rPr>
              <a:t>1830 -</a:t>
            </a:r>
          </a:p>
          <a:p>
            <a:r>
              <a:rPr lang="en-US" sz="2000" dirty="0">
                <a:solidFill>
                  <a:srgbClr val="FFFFFF"/>
                </a:solidFill>
                <a:latin typeface="Times New Roman"/>
                <a:cs typeface="Times New Roman"/>
              </a:rPr>
              <a:t>1880</a:t>
            </a:r>
          </a:p>
        </p:txBody>
      </p:sp>
      <p:sp>
        <p:nvSpPr>
          <p:cNvPr id="66" name="TextBox 65">
            <a:extLst>
              <a:ext uri="{FF2B5EF4-FFF2-40B4-BE49-F238E27FC236}">
                <a16:creationId xmlns:a16="http://schemas.microsoft.com/office/drawing/2014/main" id="{4AE1F0E9-4E42-48A4-1469-7627E89E8E23}"/>
              </a:ext>
            </a:extLst>
          </p:cNvPr>
          <p:cNvSpPr txBox="1"/>
          <p:nvPr/>
        </p:nvSpPr>
        <p:spPr>
          <a:xfrm>
            <a:off x="13216179" y="435308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Times New Roman"/>
              </a:rPr>
              <a:t>1956</a:t>
            </a:r>
            <a:endParaRPr lang="en-US" dirty="0"/>
          </a:p>
        </p:txBody>
      </p:sp>
      <p:sp>
        <p:nvSpPr>
          <p:cNvPr id="67" name="TextBox 66">
            <a:extLst>
              <a:ext uri="{FF2B5EF4-FFF2-40B4-BE49-F238E27FC236}">
                <a16:creationId xmlns:a16="http://schemas.microsoft.com/office/drawing/2014/main" id="{B88A6D0E-DD55-9D60-698A-C6F658FA8258}"/>
              </a:ext>
            </a:extLst>
          </p:cNvPr>
          <p:cNvSpPr txBox="1"/>
          <p:nvPr/>
        </p:nvSpPr>
        <p:spPr>
          <a:xfrm>
            <a:off x="15482807" y="687156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Times New Roman"/>
                <a:cs typeface="Times New Roman"/>
              </a:rPr>
              <a:t>2020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333" b="-3333"/>
            </a:stretch>
          </a:blipFill>
        </p:spPr>
      </p:sp>
      <p:sp>
        <p:nvSpPr>
          <p:cNvPr id="3" name="Freeform 3"/>
          <p:cNvSpPr/>
          <p:nvPr/>
        </p:nvSpPr>
        <p:spPr>
          <a:xfrm rot="5231036">
            <a:off x="11464486" y="959454"/>
            <a:ext cx="13647028" cy="9194610"/>
          </a:xfrm>
          <a:custGeom>
            <a:avLst/>
            <a:gdLst/>
            <a:ahLst/>
            <a:cxnLst/>
            <a:rect l="l" t="t" r="r" b="b"/>
            <a:pathLst>
              <a:path w="13647028" h="9194610">
                <a:moveTo>
                  <a:pt x="0" y="0"/>
                </a:moveTo>
                <a:lnTo>
                  <a:pt x="13647028" y="0"/>
                </a:lnTo>
                <a:lnTo>
                  <a:pt x="13647028" y="9194610"/>
                </a:lnTo>
                <a:lnTo>
                  <a:pt x="0" y="9194610"/>
                </a:lnTo>
                <a:lnTo>
                  <a:pt x="0" y="0"/>
                </a:lnTo>
                <a:close/>
              </a:path>
            </a:pathLst>
          </a:custGeom>
          <a:blipFill>
            <a:blip r:embed="rId4"/>
            <a:stretch>
              <a:fillRect l="-28629" r="-2194"/>
            </a:stretch>
          </a:blipFill>
        </p:spPr>
      </p:sp>
      <p:grpSp>
        <p:nvGrpSpPr>
          <p:cNvPr id="4" name="Group 4"/>
          <p:cNvGrpSpPr>
            <a:grpSpLocks noChangeAspect="1"/>
          </p:cNvGrpSpPr>
          <p:nvPr/>
        </p:nvGrpSpPr>
        <p:grpSpPr>
          <a:xfrm>
            <a:off x="8736149" y="2768725"/>
            <a:ext cx="8762960" cy="6069162"/>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7" name="TextBox 7"/>
          <p:cNvSpPr txBox="1"/>
          <p:nvPr/>
        </p:nvSpPr>
        <p:spPr>
          <a:xfrm>
            <a:off x="1654162" y="1092405"/>
            <a:ext cx="8606919" cy="1676320"/>
          </a:xfrm>
          <a:prstGeom prst="rect">
            <a:avLst/>
          </a:prstGeom>
        </p:spPr>
        <p:txBody>
          <a:bodyPr lIns="0" tIns="0" rIns="0" bIns="0" rtlCol="0" anchor="t">
            <a:spAutoFit/>
          </a:bodyPr>
          <a:lstStyle/>
          <a:p>
            <a:pPr algn="ctr">
              <a:lnSpc>
                <a:spcPts val="13654"/>
              </a:lnSpc>
              <a:spcBef>
                <a:spcPct val="0"/>
              </a:spcBef>
            </a:pPr>
            <a:r>
              <a:rPr lang="en-US" sz="9753">
                <a:solidFill>
                  <a:srgbClr val="FFFFFF"/>
                </a:solidFill>
                <a:latin typeface="Black Mango Semi-Bold"/>
              </a:rPr>
              <a:t>Introduction</a:t>
            </a:r>
          </a:p>
        </p:txBody>
      </p:sp>
      <p:sp>
        <p:nvSpPr>
          <p:cNvPr id="8" name="TextBox 8"/>
          <p:cNvSpPr txBox="1"/>
          <p:nvPr/>
        </p:nvSpPr>
        <p:spPr>
          <a:xfrm>
            <a:off x="2775217" y="3000401"/>
            <a:ext cx="5759095" cy="6613328"/>
          </a:xfrm>
          <a:prstGeom prst="rect">
            <a:avLst/>
          </a:prstGeom>
        </p:spPr>
        <p:txBody>
          <a:bodyPr lIns="0" tIns="0" rIns="0" bIns="0" rtlCol="0" anchor="t">
            <a:spAutoFit/>
          </a:bodyPr>
          <a:lstStyle/>
          <a:p>
            <a:pPr>
              <a:lnSpc>
                <a:spcPts val="3860"/>
              </a:lnSpc>
            </a:pPr>
            <a:r>
              <a:rPr lang="en-US" sz="2757" spc="286">
                <a:solidFill>
                  <a:srgbClr val="FFFFFF"/>
                </a:solidFill>
                <a:latin typeface="Arimo Bold"/>
              </a:rPr>
              <a:t>Let's start at the beginning, the beginning of Canada, and our area.</a:t>
            </a:r>
          </a:p>
          <a:p>
            <a:pPr>
              <a:lnSpc>
                <a:spcPts val="3160"/>
              </a:lnSpc>
            </a:pPr>
            <a:endParaRPr lang="en-US" sz="2757" spc="286">
              <a:solidFill>
                <a:srgbClr val="FFFFFF"/>
              </a:solidFill>
              <a:latin typeface="Arimo Bold"/>
            </a:endParaRPr>
          </a:p>
          <a:p>
            <a:pPr>
              <a:lnSpc>
                <a:spcPts val="3160"/>
              </a:lnSpc>
            </a:pPr>
            <a:r>
              <a:rPr lang="en-US" sz="2257" spc="234">
                <a:solidFill>
                  <a:srgbClr val="FFFFFF"/>
                </a:solidFill>
                <a:latin typeface="Arimo Bold"/>
              </a:rPr>
              <a:t>Videos:</a:t>
            </a:r>
          </a:p>
          <a:p>
            <a:pPr>
              <a:lnSpc>
                <a:spcPts val="1399"/>
              </a:lnSpc>
            </a:pPr>
            <a:endParaRPr lang="en-US" sz="2257" spc="234">
              <a:solidFill>
                <a:srgbClr val="FFFFFF"/>
              </a:solidFill>
              <a:latin typeface="Arimo Bold"/>
            </a:endParaRPr>
          </a:p>
          <a:p>
            <a:pPr>
              <a:lnSpc>
                <a:spcPts val="3160"/>
              </a:lnSpc>
            </a:pPr>
            <a:r>
              <a:rPr lang="en-US" sz="2257" u="sng" spc="234">
                <a:solidFill>
                  <a:srgbClr val="FFFFFF"/>
                </a:solidFill>
                <a:latin typeface="Arimo"/>
                <a:hlinkClick r:id="rId7" tooltip="https://www.canada.ca/en/canadian-heritage/campaigns/black-history-month/transcript-proud-history.html"/>
              </a:rPr>
              <a:t>https://www.canada.ca/en/canadian-heritage/campaigns/black-history-month/transcript-proud-history.html</a:t>
            </a:r>
          </a:p>
          <a:p>
            <a:pPr>
              <a:lnSpc>
                <a:spcPts val="3160"/>
              </a:lnSpc>
            </a:pPr>
            <a:endParaRPr lang="en-US" sz="2257" u="sng" spc="234">
              <a:solidFill>
                <a:srgbClr val="FFFFFF"/>
              </a:solidFill>
              <a:latin typeface="Arimo"/>
              <a:hlinkClick r:id="rId7" tooltip="https://www.canada.ca/en/canadian-heritage/campaigns/black-history-month/transcript-proud-history.html"/>
            </a:endParaRPr>
          </a:p>
          <a:p>
            <a:pPr>
              <a:lnSpc>
                <a:spcPts val="3160"/>
              </a:lnSpc>
            </a:pPr>
            <a:r>
              <a:rPr lang="en-US" sz="2257" u="sng" spc="234">
                <a:solidFill>
                  <a:srgbClr val="FFFFFF"/>
                </a:solidFill>
                <a:latin typeface="Arimo"/>
                <a:hlinkClick r:id="rId8" tooltip="https://www.youtube.com/watch?v=obVdj6PtWtA"/>
              </a:rPr>
              <a:t>https://www.youtube.com/watch?v=obVdj6PtWtA</a:t>
            </a:r>
          </a:p>
          <a:p>
            <a:pPr>
              <a:lnSpc>
                <a:spcPts val="3160"/>
              </a:lnSpc>
            </a:pPr>
            <a:endParaRPr lang="en-US" sz="2257" u="sng" spc="234">
              <a:solidFill>
                <a:srgbClr val="FFFFFF"/>
              </a:solidFill>
              <a:latin typeface="Arimo"/>
              <a:hlinkClick r:id="rId8" tooltip="https://www.youtube.com/watch?v=obVdj6PtWtA"/>
            </a:endParaRPr>
          </a:p>
          <a:p>
            <a:pPr>
              <a:lnSpc>
                <a:spcPts val="3160"/>
              </a:lnSpc>
            </a:pPr>
            <a:r>
              <a:rPr lang="en-US" sz="2257" spc="234">
                <a:solidFill>
                  <a:srgbClr val="FFFFFF"/>
                </a:solidFill>
                <a:latin typeface="Arimo Bold"/>
              </a:rPr>
              <a:t>Reading for this module:</a:t>
            </a:r>
          </a:p>
          <a:p>
            <a:pPr>
              <a:lnSpc>
                <a:spcPts val="1399"/>
              </a:lnSpc>
            </a:pPr>
            <a:endParaRPr lang="en-US" sz="2257" spc="234">
              <a:solidFill>
                <a:srgbClr val="FFFFFF"/>
              </a:solidFill>
              <a:latin typeface="Arimo Bold"/>
            </a:endParaRPr>
          </a:p>
          <a:p>
            <a:pPr marL="487453" lvl="1" indent="-243726">
              <a:lnSpc>
                <a:spcPts val="3160"/>
              </a:lnSpc>
              <a:spcBef>
                <a:spcPct val="0"/>
              </a:spcBef>
              <a:buFont typeface="Arial"/>
              <a:buChar char="•"/>
            </a:pPr>
            <a:r>
              <a:rPr lang="en-US" sz="2257" spc="234">
                <a:solidFill>
                  <a:srgbClr val="FFFFFF"/>
                </a:solidFill>
                <a:latin typeface="Arimo"/>
              </a:rPr>
              <a:t>"Simcoe wanted Canada to Mirror England"</a:t>
            </a:r>
          </a:p>
        </p:txBody>
      </p:sp>
      <p:sp>
        <p:nvSpPr>
          <p:cNvPr id="9" name="AutoShape 9"/>
          <p:cNvSpPr/>
          <p:nvPr/>
        </p:nvSpPr>
        <p:spPr>
          <a:xfrm rot="5400000">
            <a:off x="-1353115" y="6799106"/>
            <a:ext cx="7814888" cy="0"/>
          </a:xfrm>
          <a:prstGeom prst="line">
            <a:avLst/>
          </a:prstGeom>
          <a:ln w="38100" cap="flat">
            <a:solidFill>
              <a:srgbClr val="FFFFFF"/>
            </a:solidFill>
            <a:prstDash val="solid"/>
            <a:headEnd type="none" w="sm" len="sm"/>
            <a:tailEnd type="none" w="sm" len="sm"/>
          </a:ln>
        </p:spPr>
      </p:sp>
      <p:sp>
        <p:nvSpPr>
          <p:cNvPr id="10" name="AutoShape 10"/>
          <p:cNvSpPr/>
          <p:nvPr/>
        </p:nvSpPr>
        <p:spPr>
          <a:xfrm rot="5400000">
            <a:off x="1641808" y="-19050"/>
            <a:ext cx="1748843" cy="0"/>
          </a:xfrm>
          <a:prstGeom prst="line">
            <a:avLst/>
          </a:prstGeom>
          <a:ln w="38100" cap="flat">
            <a:solidFill>
              <a:srgbClr val="FFFFFF"/>
            </a:solidFill>
            <a:prstDash val="solid"/>
            <a:headEnd type="none" w="sm" len="sm"/>
            <a:tailEnd type="none" w="sm" len="sm"/>
          </a:ln>
        </p:spPr>
      </p:sp>
      <p:sp>
        <p:nvSpPr>
          <p:cNvPr id="11" name="TextBox 11"/>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06971">
            <a:off x="-1013419" y="-93170"/>
            <a:ext cx="7046111" cy="10473339"/>
            <a:chOff x="0" y="0"/>
            <a:chExt cx="3175000" cy="4719320"/>
          </a:xfrm>
        </p:grpSpPr>
        <p:sp>
          <p:nvSpPr>
            <p:cNvPr id="3" name="Freeform 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3"/>
              <a:stretch>
                <a:fillRect l="-3540" r="-3540"/>
              </a:stretch>
            </a:blipFill>
          </p:spPr>
        </p:sp>
        <p:sp>
          <p:nvSpPr>
            <p:cNvPr id="4" name="Freeform 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5" name="Group 5"/>
          <p:cNvGrpSpPr/>
          <p:nvPr/>
        </p:nvGrpSpPr>
        <p:grpSpPr>
          <a:xfrm>
            <a:off x="7402471" y="2906952"/>
            <a:ext cx="4787707" cy="660821"/>
            <a:chOff x="0" y="0"/>
            <a:chExt cx="1260960" cy="174043"/>
          </a:xfrm>
        </p:grpSpPr>
        <p:sp>
          <p:nvSpPr>
            <p:cNvPr id="6" name="Freeform 6"/>
            <p:cNvSpPr/>
            <p:nvPr/>
          </p:nvSpPr>
          <p:spPr>
            <a:xfrm>
              <a:off x="0" y="0"/>
              <a:ext cx="1260960" cy="174043"/>
            </a:xfrm>
            <a:custGeom>
              <a:avLst/>
              <a:gdLst/>
              <a:ahLst/>
              <a:cxnLst/>
              <a:rect l="l" t="t" r="r" b="b"/>
              <a:pathLst>
                <a:path w="1260960" h="174043">
                  <a:moveTo>
                    <a:pt x="0" y="0"/>
                  </a:moveTo>
                  <a:lnTo>
                    <a:pt x="1260960" y="0"/>
                  </a:lnTo>
                  <a:lnTo>
                    <a:pt x="1260960" y="174043"/>
                  </a:lnTo>
                  <a:lnTo>
                    <a:pt x="0" y="174043"/>
                  </a:lnTo>
                  <a:close/>
                </a:path>
              </a:pathLst>
            </a:custGeom>
            <a:solidFill>
              <a:srgbClr val="44170D"/>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158"/>
                </a:lnSpc>
              </a:pPr>
              <a:r>
                <a:rPr lang="en-US" sz="2256" spc="234">
                  <a:solidFill>
                    <a:srgbClr val="FFFFFF"/>
                  </a:solidFill>
                  <a:latin typeface="Arimo"/>
                </a:rPr>
                <a:t>JOHN GRAVES SIMCOE</a:t>
              </a:r>
            </a:p>
          </p:txBody>
        </p:sp>
      </p:grpSp>
      <p:grpSp>
        <p:nvGrpSpPr>
          <p:cNvPr id="8" name="Group 8"/>
          <p:cNvGrpSpPr/>
          <p:nvPr/>
        </p:nvGrpSpPr>
        <p:grpSpPr>
          <a:xfrm>
            <a:off x="11841629" y="6627983"/>
            <a:ext cx="4787707" cy="660821"/>
            <a:chOff x="0" y="0"/>
            <a:chExt cx="1260960" cy="174043"/>
          </a:xfrm>
        </p:grpSpPr>
        <p:sp>
          <p:nvSpPr>
            <p:cNvPr id="9" name="Freeform 9"/>
            <p:cNvSpPr/>
            <p:nvPr/>
          </p:nvSpPr>
          <p:spPr>
            <a:xfrm>
              <a:off x="0" y="0"/>
              <a:ext cx="1260960" cy="174043"/>
            </a:xfrm>
            <a:custGeom>
              <a:avLst/>
              <a:gdLst/>
              <a:ahLst/>
              <a:cxnLst/>
              <a:rect l="l" t="t" r="r" b="b"/>
              <a:pathLst>
                <a:path w="1260960" h="174043">
                  <a:moveTo>
                    <a:pt x="0" y="0"/>
                  </a:moveTo>
                  <a:lnTo>
                    <a:pt x="1260960" y="0"/>
                  </a:lnTo>
                  <a:lnTo>
                    <a:pt x="1260960" y="174043"/>
                  </a:lnTo>
                  <a:lnTo>
                    <a:pt x="0" y="174043"/>
                  </a:lnTo>
                  <a:close/>
                </a:path>
              </a:pathLst>
            </a:custGeom>
            <a:solidFill>
              <a:srgbClr val="44170D"/>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158"/>
                </a:lnSpc>
              </a:pPr>
              <a:r>
                <a:rPr lang="en-US" sz="2256" spc="234">
                  <a:solidFill>
                    <a:srgbClr val="FFFFFF"/>
                  </a:solidFill>
                  <a:latin typeface="Arimo"/>
                </a:rPr>
                <a:t>CHLOE COOLEY</a:t>
              </a:r>
            </a:p>
          </p:txBody>
        </p:sp>
      </p:grpSp>
      <p:sp>
        <p:nvSpPr>
          <p:cNvPr id="11" name="TextBox 11"/>
          <p:cNvSpPr txBox="1"/>
          <p:nvPr/>
        </p:nvSpPr>
        <p:spPr>
          <a:xfrm>
            <a:off x="7208742" y="162930"/>
            <a:ext cx="9295109" cy="1098979"/>
          </a:xfrm>
          <a:prstGeom prst="rect">
            <a:avLst/>
          </a:prstGeom>
        </p:spPr>
        <p:txBody>
          <a:bodyPr lIns="0" tIns="0" rIns="0" bIns="0" rtlCol="0" anchor="t">
            <a:spAutoFit/>
          </a:bodyPr>
          <a:lstStyle/>
          <a:p>
            <a:pPr>
              <a:lnSpc>
                <a:spcPts val="8963"/>
              </a:lnSpc>
              <a:spcBef>
                <a:spcPct val="0"/>
              </a:spcBef>
            </a:pPr>
            <a:r>
              <a:rPr lang="en-US" sz="6402">
                <a:solidFill>
                  <a:srgbClr val="9B7266"/>
                </a:solidFill>
                <a:latin typeface="Black Mango Semi-Bold"/>
              </a:rPr>
              <a:t>Simcoe &amp; Cooley</a:t>
            </a:r>
          </a:p>
        </p:txBody>
      </p:sp>
      <p:sp>
        <p:nvSpPr>
          <p:cNvPr id="12" name="TextBox 12"/>
          <p:cNvSpPr txBox="1"/>
          <p:nvPr/>
        </p:nvSpPr>
        <p:spPr>
          <a:xfrm>
            <a:off x="7208742" y="3751797"/>
            <a:ext cx="10852696" cy="1858962"/>
          </a:xfrm>
          <a:prstGeom prst="rect">
            <a:avLst/>
          </a:prstGeom>
        </p:spPr>
        <p:txBody>
          <a:bodyPr lIns="0" tIns="0" rIns="0" bIns="0" rtlCol="0" anchor="t">
            <a:spAutoFit/>
          </a:bodyPr>
          <a:lstStyle/>
          <a:p>
            <a:pPr marL="453196" lvl="1" indent="-226598">
              <a:lnSpc>
                <a:spcPts val="2938"/>
              </a:lnSpc>
              <a:buFont typeface="Arial"/>
              <a:buChar char="•"/>
            </a:pPr>
            <a:r>
              <a:rPr lang="en-US" sz="2099" spc="218">
                <a:solidFill>
                  <a:srgbClr val="9B7266"/>
                </a:solidFill>
                <a:latin typeface="Arimo"/>
              </a:rPr>
              <a:t>Presided over Canada’s first parliament and wanted upper Canada to be a miniature England.</a:t>
            </a:r>
          </a:p>
          <a:p>
            <a:pPr marL="453196" lvl="1" indent="-226598">
              <a:lnSpc>
                <a:spcPts val="2938"/>
              </a:lnSpc>
              <a:buFont typeface="Arial"/>
              <a:buChar char="•"/>
            </a:pPr>
            <a:r>
              <a:rPr lang="en-US" sz="2099" spc="218">
                <a:solidFill>
                  <a:srgbClr val="9B7266"/>
                </a:solidFill>
                <a:latin typeface="Arimo"/>
              </a:rPr>
              <a:t>Believed and fought to abolish slavery In Canada "The Slave Bill"</a:t>
            </a:r>
          </a:p>
          <a:p>
            <a:pPr marL="453196" lvl="1" indent="-226598">
              <a:lnSpc>
                <a:spcPts val="2938"/>
              </a:lnSpc>
              <a:spcBef>
                <a:spcPct val="0"/>
              </a:spcBef>
              <a:buFont typeface="Arial"/>
              <a:buChar char="•"/>
            </a:pPr>
            <a:r>
              <a:rPr lang="en-US" sz="2099" spc="218">
                <a:solidFill>
                  <a:srgbClr val="9B7266"/>
                </a:solidFill>
                <a:latin typeface="Arimo"/>
              </a:rPr>
              <a:t>Was met with opposition yet achieved a compromise for Canadian slavery </a:t>
            </a:r>
          </a:p>
        </p:txBody>
      </p:sp>
      <p:sp>
        <p:nvSpPr>
          <p:cNvPr id="13" name="TextBox 13"/>
          <p:cNvSpPr txBox="1"/>
          <p:nvPr/>
        </p:nvSpPr>
        <p:spPr>
          <a:xfrm>
            <a:off x="7398630" y="7556323"/>
            <a:ext cx="9498006" cy="1861208"/>
          </a:xfrm>
          <a:prstGeom prst="rect">
            <a:avLst/>
          </a:prstGeom>
        </p:spPr>
        <p:txBody>
          <a:bodyPr lIns="0" tIns="0" rIns="0" bIns="0" rtlCol="0" anchor="t">
            <a:spAutoFit/>
          </a:bodyPr>
          <a:lstStyle/>
          <a:p>
            <a:pPr marL="453196" lvl="1" indent="-226598">
              <a:lnSpc>
                <a:spcPts val="2938"/>
              </a:lnSpc>
              <a:buFont typeface="Arial"/>
              <a:buChar char="•"/>
            </a:pPr>
            <a:r>
              <a:rPr lang="en-US" sz="2099" spc="218">
                <a:solidFill>
                  <a:srgbClr val="9B7266"/>
                </a:solidFill>
                <a:latin typeface="Arimo"/>
              </a:rPr>
              <a:t>Cooley was first enslaved by Benjamin Hardison of Bertie Township (now </a:t>
            </a:r>
            <a:r>
              <a:rPr lang="en-US" sz="2099" spc="218">
                <a:solidFill>
                  <a:srgbClr val="9B7266"/>
                </a:solidFill>
                <a:latin typeface="Arimo"/>
                <a:hlinkClick r:id="rId5" tooltip="https://www.thecanadianencyclopedia.ca/en/article/fort-erie/"/>
              </a:rPr>
              <a:t>Fort Erie</a:t>
            </a:r>
            <a:r>
              <a:rPr lang="en-US" sz="2099" spc="218">
                <a:solidFill>
                  <a:srgbClr val="9B7266"/>
                </a:solidFill>
                <a:latin typeface="Arimo"/>
              </a:rPr>
              <a:t>, </a:t>
            </a:r>
            <a:r>
              <a:rPr lang="en-US" sz="2099" spc="218">
                <a:solidFill>
                  <a:srgbClr val="9B7266"/>
                </a:solidFill>
                <a:latin typeface="Arimo"/>
                <a:hlinkClick r:id="rId6" tooltip="https://www.thecanadianencyclopedia.ca/article/ontario/"/>
              </a:rPr>
              <a:t>Ontario</a:t>
            </a:r>
            <a:r>
              <a:rPr lang="en-US" sz="2099" spc="218">
                <a:solidFill>
                  <a:srgbClr val="9B7266"/>
                </a:solidFill>
                <a:latin typeface="Arimo"/>
              </a:rPr>
              <a:t>) before being sold to Adam Vrooman</a:t>
            </a:r>
          </a:p>
          <a:p>
            <a:pPr marL="453196" lvl="1" indent="-226598">
              <a:lnSpc>
                <a:spcPts val="2938"/>
              </a:lnSpc>
              <a:spcBef>
                <a:spcPct val="0"/>
              </a:spcBef>
              <a:buFont typeface="Arial"/>
              <a:buChar char="•"/>
            </a:pPr>
            <a:r>
              <a:rPr lang="en-US" sz="2099" spc="218">
                <a:solidFill>
                  <a:srgbClr val="9B7266"/>
                </a:solidFill>
                <a:latin typeface="Arimo"/>
              </a:rPr>
              <a:t>She was said to Inspire Simcoe to further push for the abolishment of slavery In Canada (Henry, 2013)</a:t>
            </a:r>
          </a:p>
        </p:txBody>
      </p:sp>
      <p:sp>
        <p:nvSpPr>
          <p:cNvPr id="14" name="TextBox 14"/>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
        <p:nvSpPr>
          <p:cNvPr id="15" name="TextBox 14">
            <a:extLst>
              <a:ext uri="{FF2B5EF4-FFF2-40B4-BE49-F238E27FC236}">
                <a16:creationId xmlns:a16="http://schemas.microsoft.com/office/drawing/2014/main" id="{B4B6F530-F2D6-09D1-1CD5-9A7FD2171912}"/>
              </a:ext>
            </a:extLst>
          </p:cNvPr>
          <p:cNvSpPr txBox="1"/>
          <p:nvPr/>
        </p:nvSpPr>
        <p:spPr>
          <a:xfrm>
            <a:off x="7704595" y="2909807"/>
            <a:ext cx="466111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solidFill>
                  <a:srgbClr val="FFFFFF"/>
                </a:solidFill>
                <a:latin typeface="Times New Roman"/>
                <a:cs typeface="Times New Roman"/>
              </a:rPr>
              <a:t>John Graves Simcoe</a:t>
            </a:r>
          </a:p>
        </p:txBody>
      </p:sp>
      <p:sp>
        <p:nvSpPr>
          <p:cNvPr id="16" name="TextBox 15">
            <a:extLst>
              <a:ext uri="{FF2B5EF4-FFF2-40B4-BE49-F238E27FC236}">
                <a16:creationId xmlns:a16="http://schemas.microsoft.com/office/drawing/2014/main" id="{536415F8-06BA-DF3A-C494-CD4958705438}"/>
              </a:ext>
            </a:extLst>
          </p:cNvPr>
          <p:cNvSpPr txBox="1"/>
          <p:nvPr/>
        </p:nvSpPr>
        <p:spPr>
          <a:xfrm>
            <a:off x="13080569" y="665846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FFFFF"/>
                </a:solidFill>
                <a:latin typeface="Times New Roman"/>
                <a:cs typeface="Times New Roman"/>
              </a:rPr>
              <a:t>Chloe Cooley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0201" y="-593953"/>
            <a:ext cx="19338201" cy="10877738"/>
          </a:xfrm>
          <a:custGeom>
            <a:avLst/>
            <a:gdLst/>
            <a:ahLst/>
            <a:cxnLst/>
            <a:rect l="l" t="t" r="r" b="b"/>
            <a:pathLst>
              <a:path w="19338201" h="10877738">
                <a:moveTo>
                  <a:pt x="0" y="0"/>
                </a:moveTo>
                <a:lnTo>
                  <a:pt x="19338201" y="0"/>
                </a:lnTo>
                <a:lnTo>
                  <a:pt x="19338201" y="10877738"/>
                </a:lnTo>
                <a:lnTo>
                  <a:pt x="0" y="10877738"/>
                </a:lnTo>
                <a:lnTo>
                  <a:pt x="0" y="0"/>
                </a:lnTo>
                <a:close/>
              </a:path>
            </a:pathLst>
          </a:custGeom>
          <a:blipFill>
            <a:blip r:embed="rId3"/>
            <a:stretch>
              <a:fillRect l="-3699" r="-3699"/>
            </a:stretch>
          </a:blipFill>
        </p:spPr>
      </p:sp>
      <p:sp>
        <p:nvSpPr>
          <p:cNvPr id="3" name="TextBox 3"/>
          <p:cNvSpPr txBox="1"/>
          <p:nvPr/>
        </p:nvSpPr>
        <p:spPr>
          <a:xfrm>
            <a:off x="-1046136"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96147"/>
        </a:solidFill>
        <a:effectLst/>
      </p:bgPr>
    </p:bg>
    <p:spTree>
      <p:nvGrpSpPr>
        <p:cNvPr id="1" name=""/>
        <p:cNvGrpSpPr/>
        <p:nvPr/>
      </p:nvGrpSpPr>
      <p:grpSpPr>
        <a:xfrm>
          <a:off x="0" y="0"/>
          <a:ext cx="0" cy="0"/>
          <a:chOff x="0" y="0"/>
          <a:chExt cx="0" cy="0"/>
        </a:xfrm>
      </p:grpSpPr>
      <p:grpSp>
        <p:nvGrpSpPr>
          <p:cNvPr id="2" name="Group 2"/>
          <p:cNvGrpSpPr/>
          <p:nvPr/>
        </p:nvGrpSpPr>
        <p:grpSpPr>
          <a:xfrm>
            <a:off x="9909551" y="-161669"/>
            <a:ext cx="8801202" cy="10710373"/>
            <a:chOff x="0" y="0"/>
            <a:chExt cx="2318012" cy="2820839"/>
          </a:xfrm>
        </p:grpSpPr>
        <p:sp>
          <p:nvSpPr>
            <p:cNvPr id="3" name="Freeform 3"/>
            <p:cNvSpPr/>
            <p:nvPr/>
          </p:nvSpPr>
          <p:spPr>
            <a:xfrm>
              <a:off x="0" y="0"/>
              <a:ext cx="2318012" cy="2820839"/>
            </a:xfrm>
            <a:custGeom>
              <a:avLst/>
              <a:gdLst/>
              <a:ahLst/>
              <a:cxnLst/>
              <a:rect l="l" t="t" r="r" b="b"/>
              <a:pathLst>
                <a:path w="2318012" h="2820839">
                  <a:moveTo>
                    <a:pt x="0" y="0"/>
                  </a:moveTo>
                  <a:lnTo>
                    <a:pt x="2318012" y="0"/>
                  </a:lnTo>
                  <a:lnTo>
                    <a:pt x="2318012" y="2820839"/>
                  </a:lnTo>
                  <a:lnTo>
                    <a:pt x="0" y="2820839"/>
                  </a:lnTo>
                  <a:close/>
                </a:path>
              </a:pathLst>
            </a:custGeom>
            <a:solidFill>
              <a:srgbClr val="C3A98D"/>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018"/>
                </a:lnSpc>
              </a:pPr>
              <a:endParaRPr/>
            </a:p>
          </p:txBody>
        </p:sp>
      </p:grpSp>
      <p:sp>
        <p:nvSpPr>
          <p:cNvPr id="5" name="Freeform 5"/>
          <p:cNvSpPr/>
          <p:nvPr/>
        </p:nvSpPr>
        <p:spPr>
          <a:xfrm rot="5400000" flipV="1">
            <a:off x="4588241" y="3591098"/>
            <a:ext cx="10287000" cy="3104804"/>
          </a:xfrm>
          <a:custGeom>
            <a:avLst/>
            <a:gdLst/>
            <a:ahLst/>
            <a:cxnLst/>
            <a:rect l="l" t="t" r="r" b="b"/>
            <a:pathLst>
              <a:path w="10287000" h="3104804">
                <a:moveTo>
                  <a:pt x="0" y="3104804"/>
                </a:moveTo>
                <a:lnTo>
                  <a:pt x="10287000" y="3104804"/>
                </a:lnTo>
                <a:lnTo>
                  <a:pt x="10287000" y="0"/>
                </a:lnTo>
                <a:lnTo>
                  <a:pt x="0" y="0"/>
                </a:lnTo>
                <a:lnTo>
                  <a:pt x="0" y="31048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747490" y="5476864"/>
            <a:ext cx="7076344" cy="4635005"/>
          </a:xfrm>
          <a:custGeom>
            <a:avLst/>
            <a:gdLst/>
            <a:ahLst/>
            <a:cxnLst/>
            <a:rect l="l" t="t" r="r" b="b"/>
            <a:pathLst>
              <a:path w="7076344" h="4635005">
                <a:moveTo>
                  <a:pt x="0" y="0"/>
                </a:moveTo>
                <a:lnTo>
                  <a:pt x="7076343" y="0"/>
                </a:lnTo>
                <a:lnTo>
                  <a:pt x="7076343" y="4635005"/>
                </a:lnTo>
                <a:lnTo>
                  <a:pt x="0" y="4635005"/>
                </a:lnTo>
                <a:lnTo>
                  <a:pt x="0" y="0"/>
                </a:lnTo>
                <a:close/>
              </a:path>
            </a:pathLst>
          </a:custGeom>
          <a:blipFill>
            <a:blip r:embed="rId7"/>
            <a:stretch>
              <a:fillRect/>
            </a:stretch>
          </a:blipFill>
        </p:spPr>
      </p:sp>
      <p:sp>
        <p:nvSpPr>
          <p:cNvPr id="9" name="TextBox 9"/>
          <p:cNvSpPr txBox="1"/>
          <p:nvPr/>
        </p:nvSpPr>
        <p:spPr>
          <a:xfrm>
            <a:off x="0" y="9903617"/>
            <a:ext cx="3676948" cy="383383"/>
          </a:xfrm>
          <a:prstGeom prst="rect">
            <a:avLst/>
          </a:prstGeom>
        </p:spPr>
        <p:txBody>
          <a:bodyPr lIns="0" tIns="0" rIns="0" bIns="0" rtlCol="0" anchor="t">
            <a:spAutoFit/>
          </a:bodyPr>
          <a:lstStyle/>
          <a:p>
            <a:pPr algn="ctr">
              <a:lnSpc>
                <a:spcPts val="3018"/>
              </a:lnSpc>
              <a:spcBef>
                <a:spcPct val="0"/>
              </a:spcBef>
            </a:pPr>
            <a:r>
              <a:rPr lang="en-US" sz="2156" spc="224">
                <a:solidFill>
                  <a:srgbClr val="9B7266"/>
                </a:solidFill>
                <a:latin typeface="Arimo"/>
              </a:rPr>
              <a:t>MANDY TAYLOR USSRF</a:t>
            </a:r>
          </a:p>
        </p:txBody>
      </p:sp>
      <p:pic>
        <p:nvPicPr>
          <p:cNvPr id="10" name="Online Media 9" title="Heritage Minute: Chloe Cooley">
            <a:hlinkClick r:id="" action="ppaction://media"/>
            <a:extLst>
              <a:ext uri="{FF2B5EF4-FFF2-40B4-BE49-F238E27FC236}">
                <a16:creationId xmlns:a16="http://schemas.microsoft.com/office/drawing/2014/main" id="{E2A59796-4D3A-A63B-A3DD-0B98C3D95A6B}"/>
              </a:ext>
            </a:extLst>
          </p:cNvPr>
          <p:cNvPicPr>
            <a:picLocks noRot="1" noChangeAspect="1"/>
          </p:cNvPicPr>
          <p:nvPr>
            <a:videoFile r:link="rId1"/>
          </p:nvPr>
        </p:nvPicPr>
        <p:blipFill>
          <a:blip r:embed="rId8"/>
          <a:stretch>
            <a:fillRect/>
          </a:stretch>
        </p:blipFill>
        <p:spPr>
          <a:xfrm>
            <a:off x="4716220" y="-754"/>
            <a:ext cx="8681204" cy="5077202"/>
          </a:xfrm>
          <a:prstGeom prst="rect">
            <a:avLst/>
          </a:prstGeom>
        </p:spPr>
      </p:pic>
      <p:pic>
        <p:nvPicPr>
          <p:cNvPr id="11" name="Online Media 10" title="Black History Month Stamp honours Chloe Cooley">
            <a:hlinkClick r:id="" action="ppaction://media"/>
            <a:extLst>
              <a:ext uri="{FF2B5EF4-FFF2-40B4-BE49-F238E27FC236}">
                <a16:creationId xmlns:a16="http://schemas.microsoft.com/office/drawing/2014/main" id="{259B2D05-73F8-C8B2-42BF-0C8EA55B3F0C}"/>
              </a:ext>
            </a:extLst>
          </p:cNvPr>
          <p:cNvPicPr>
            <a:picLocks noRot="1" noChangeAspect="1"/>
          </p:cNvPicPr>
          <p:nvPr>
            <a:videoFile r:link="rId2"/>
          </p:nvPr>
        </p:nvPicPr>
        <p:blipFill>
          <a:blip r:embed="rId9"/>
          <a:stretch>
            <a:fillRect/>
          </a:stretch>
        </p:blipFill>
        <p:spPr>
          <a:xfrm>
            <a:off x="10130940" y="5220238"/>
            <a:ext cx="8080643" cy="515469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1103</Words>
  <Application>Microsoft Office PowerPoint</Application>
  <PresentationFormat>Custom</PresentationFormat>
  <Paragraphs>151</Paragraphs>
  <Slides>10</Slides>
  <Notes>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Times New Roman</vt:lpstr>
      <vt:lpstr>Black Mango Semi-Bold</vt:lpstr>
      <vt:lpstr>Calibri</vt:lpstr>
      <vt:lpstr>Arimo</vt:lpstr>
      <vt:lpstr>Arimo Bold</vt:lpstr>
      <vt:lpstr>Arimo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One Presentation</dc:title>
  <dc:creator>Henrietta Roi</dc:creator>
  <cp:lastModifiedBy>Henrietta Roi</cp:lastModifiedBy>
  <cp:revision>54</cp:revision>
  <dcterms:created xsi:type="dcterms:W3CDTF">2006-08-16T00:00:00Z</dcterms:created>
  <dcterms:modified xsi:type="dcterms:W3CDTF">2024-02-21T18:57:36Z</dcterms:modified>
  <dc:identifier>DAFq5gWQ5T4</dc:identifier>
</cp:coreProperties>
</file>