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Archivo Black" panose="020B0604020202020204" charset="0"/>
      <p:regular r:id="rId12"/>
    </p:embeddedFont>
    <p:embeddedFont>
      <p:font typeface="Arimo" panose="020B0604020202020204" charset="0"/>
      <p:regular r:id="rId13"/>
    </p:embeddedFont>
    <p:embeddedFont>
      <p:font typeface="Lovely May Script" panose="020B0604020202020204" charset="0"/>
      <p:regular r:id="rId14"/>
    </p:embeddedFont>
    <p:embeddedFont>
      <p:font typeface="Lumios Marker" panose="020B0604020202020204" charset="0"/>
      <p:regular r:id="rId15"/>
    </p:embeddedFont>
    <p:embeddedFont>
      <p:font typeface="Quattrocento" panose="02020502030000000404" pitchFamily="18" charset="0"/>
      <p:regular r:id="rId16"/>
      <p:bold r:id="rId17"/>
    </p:embeddedFont>
    <p:embeddedFont>
      <p:font typeface="Quattrocento Bold" panose="02020802030000000404" charset="0"/>
      <p:regular r:id="rId18"/>
      <p:bold r:id="rId19"/>
    </p:embeddedFont>
    <p:embeddedFont>
      <p:font typeface="Times New Roman Bold" panose="02020803070505020304" pitchFamily="18"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etta Roi" userId="18451deb-e8c7-45a2-b5ff-12eb81de20c1" providerId="ADAL" clId="{3CBBCFF6-5E2B-4C2F-97E9-C773D04433D1}"/>
    <pc:docChg chg="undo custSel modSld">
      <pc:chgData name="Henrietta Roi" userId="18451deb-e8c7-45a2-b5ff-12eb81de20c1" providerId="ADAL" clId="{3CBBCFF6-5E2B-4C2F-97E9-C773D04433D1}" dt="2024-02-21T19:52:18.298" v="29" actId="478"/>
      <pc:docMkLst>
        <pc:docMk/>
      </pc:docMkLst>
      <pc:sldChg chg="delSp modSp mod">
        <pc:chgData name="Henrietta Roi" userId="18451deb-e8c7-45a2-b5ff-12eb81de20c1" providerId="ADAL" clId="{3CBBCFF6-5E2B-4C2F-97E9-C773D04433D1}" dt="2024-02-21T19:50:38.011" v="23" actId="478"/>
        <pc:sldMkLst>
          <pc:docMk/>
          <pc:sldMk cId="0" sldId="256"/>
        </pc:sldMkLst>
        <pc:spChg chg="mod">
          <ac:chgData name="Henrietta Roi" userId="18451deb-e8c7-45a2-b5ff-12eb81de20c1" providerId="ADAL" clId="{3CBBCFF6-5E2B-4C2F-97E9-C773D04433D1}" dt="2024-02-21T19:50:32.735" v="21" actId="1076"/>
          <ac:spMkLst>
            <pc:docMk/>
            <pc:sldMk cId="0" sldId="256"/>
            <ac:spMk id="2" creationId="{00000000-0000-0000-0000-000000000000}"/>
          </ac:spMkLst>
        </pc:spChg>
        <pc:spChg chg="del">
          <ac:chgData name="Henrietta Roi" userId="18451deb-e8c7-45a2-b5ff-12eb81de20c1" providerId="ADAL" clId="{3CBBCFF6-5E2B-4C2F-97E9-C773D04433D1}" dt="2024-02-21T19:45:31.257" v="6" actId="478"/>
          <ac:spMkLst>
            <pc:docMk/>
            <pc:sldMk cId="0" sldId="256"/>
            <ac:spMk id="4" creationId="{00000000-0000-0000-0000-000000000000}"/>
          </ac:spMkLst>
        </pc:spChg>
        <pc:spChg chg="del">
          <ac:chgData name="Henrietta Roi" userId="18451deb-e8c7-45a2-b5ff-12eb81de20c1" providerId="ADAL" clId="{3CBBCFF6-5E2B-4C2F-97E9-C773D04433D1}" dt="2024-02-21T19:39:59.620" v="1" actId="478"/>
          <ac:spMkLst>
            <pc:docMk/>
            <pc:sldMk cId="0" sldId="256"/>
            <ac:spMk id="14" creationId="{00000000-0000-0000-0000-000000000000}"/>
          </ac:spMkLst>
        </pc:spChg>
        <pc:grpChg chg="del mod">
          <ac:chgData name="Henrietta Roi" userId="18451deb-e8c7-45a2-b5ff-12eb81de20c1" providerId="ADAL" clId="{3CBBCFF6-5E2B-4C2F-97E9-C773D04433D1}" dt="2024-02-21T19:50:38.011" v="23" actId="478"/>
          <ac:grpSpMkLst>
            <pc:docMk/>
            <pc:sldMk cId="0" sldId="256"/>
            <ac:grpSpMk id="8" creationId="{00000000-0000-0000-0000-000000000000}"/>
          </ac:grpSpMkLst>
        </pc:grpChg>
      </pc:sldChg>
      <pc:sldChg chg="delSp modSp mod">
        <pc:chgData name="Henrietta Roi" userId="18451deb-e8c7-45a2-b5ff-12eb81de20c1" providerId="ADAL" clId="{3CBBCFF6-5E2B-4C2F-97E9-C773D04433D1}" dt="2024-02-21T19:50:44.996" v="25" actId="1076"/>
        <pc:sldMkLst>
          <pc:docMk/>
          <pc:sldMk cId="0" sldId="257"/>
        </pc:sldMkLst>
        <pc:spChg chg="mod">
          <ac:chgData name="Henrietta Roi" userId="18451deb-e8c7-45a2-b5ff-12eb81de20c1" providerId="ADAL" clId="{3CBBCFF6-5E2B-4C2F-97E9-C773D04433D1}" dt="2024-02-21T19:50:44.996" v="25" actId="1076"/>
          <ac:spMkLst>
            <pc:docMk/>
            <pc:sldMk cId="0" sldId="257"/>
            <ac:spMk id="2" creationId="{00000000-0000-0000-0000-000000000000}"/>
          </ac:spMkLst>
        </pc:spChg>
        <pc:spChg chg="del">
          <ac:chgData name="Henrietta Roi" userId="18451deb-e8c7-45a2-b5ff-12eb81de20c1" providerId="ADAL" clId="{3CBBCFF6-5E2B-4C2F-97E9-C773D04433D1}" dt="2024-02-21T19:45:37.162" v="7" actId="478"/>
          <ac:spMkLst>
            <pc:docMk/>
            <pc:sldMk cId="0" sldId="257"/>
            <ac:spMk id="4" creationId="{00000000-0000-0000-0000-000000000000}"/>
          </ac:spMkLst>
        </pc:spChg>
        <pc:spChg chg="del">
          <ac:chgData name="Henrietta Roi" userId="18451deb-e8c7-45a2-b5ff-12eb81de20c1" providerId="ADAL" clId="{3CBBCFF6-5E2B-4C2F-97E9-C773D04433D1}" dt="2024-02-21T19:39:48.201" v="0" actId="478"/>
          <ac:spMkLst>
            <pc:docMk/>
            <pc:sldMk cId="0" sldId="257"/>
            <ac:spMk id="5" creationId="{00000000-0000-0000-0000-000000000000}"/>
          </ac:spMkLst>
        </pc:spChg>
        <pc:spChg chg="del">
          <ac:chgData name="Henrietta Roi" userId="18451deb-e8c7-45a2-b5ff-12eb81de20c1" providerId="ADAL" clId="{3CBBCFF6-5E2B-4C2F-97E9-C773D04433D1}" dt="2024-02-21T19:48:05.546" v="12" actId="478"/>
          <ac:spMkLst>
            <pc:docMk/>
            <pc:sldMk cId="0" sldId="257"/>
            <ac:spMk id="8" creationId="{00000000-0000-0000-0000-000000000000}"/>
          </ac:spMkLst>
        </pc:spChg>
        <pc:spChg chg="del">
          <ac:chgData name="Henrietta Roi" userId="18451deb-e8c7-45a2-b5ff-12eb81de20c1" providerId="ADAL" clId="{3CBBCFF6-5E2B-4C2F-97E9-C773D04433D1}" dt="2024-02-21T19:49:54.853" v="19" actId="478"/>
          <ac:spMkLst>
            <pc:docMk/>
            <pc:sldMk cId="0" sldId="257"/>
            <ac:spMk id="9" creationId="{00000000-0000-0000-0000-000000000000}"/>
          </ac:spMkLst>
        </pc:spChg>
      </pc:sldChg>
      <pc:sldChg chg="delSp mod">
        <pc:chgData name="Henrietta Roi" userId="18451deb-e8c7-45a2-b5ff-12eb81de20c1" providerId="ADAL" clId="{3CBBCFF6-5E2B-4C2F-97E9-C773D04433D1}" dt="2024-02-21T19:50:53.359" v="26" actId="478"/>
        <pc:sldMkLst>
          <pc:docMk/>
          <pc:sldMk cId="0" sldId="258"/>
        </pc:sldMkLst>
        <pc:spChg chg="del">
          <ac:chgData name="Henrietta Roi" userId="18451deb-e8c7-45a2-b5ff-12eb81de20c1" providerId="ADAL" clId="{3CBBCFF6-5E2B-4C2F-97E9-C773D04433D1}" dt="2024-02-21T19:50:53.359" v="26" actId="478"/>
          <ac:spMkLst>
            <pc:docMk/>
            <pc:sldMk cId="0" sldId="258"/>
            <ac:spMk id="13" creationId="{00000000-0000-0000-0000-000000000000}"/>
          </ac:spMkLst>
        </pc:spChg>
      </pc:sldChg>
      <pc:sldChg chg="delSp mod">
        <pc:chgData name="Henrietta Roi" userId="18451deb-e8c7-45a2-b5ff-12eb81de20c1" providerId="ADAL" clId="{3CBBCFF6-5E2B-4C2F-97E9-C773D04433D1}" dt="2024-02-21T19:51:05.375" v="27" actId="478"/>
        <pc:sldMkLst>
          <pc:docMk/>
          <pc:sldMk cId="0" sldId="259"/>
        </pc:sldMkLst>
        <pc:spChg chg="del">
          <ac:chgData name="Henrietta Roi" userId="18451deb-e8c7-45a2-b5ff-12eb81de20c1" providerId="ADAL" clId="{3CBBCFF6-5E2B-4C2F-97E9-C773D04433D1}" dt="2024-02-21T19:49:36.401" v="18" actId="478"/>
          <ac:spMkLst>
            <pc:docMk/>
            <pc:sldMk cId="0" sldId="259"/>
            <ac:spMk id="3" creationId="{00000000-0000-0000-0000-000000000000}"/>
          </ac:spMkLst>
        </pc:spChg>
        <pc:spChg chg="del">
          <ac:chgData name="Henrietta Roi" userId="18451deb-e8c7-45a2-b5ff-12eb81de20c1" providerId="ADAL" clId="{3CBBCFF6-5E2B-4C2F-97E9-C773D04433D1}" dt="2024-02-21T19:48:10.337" v="13" actId="478"/>
          <ac:spMkLst>
            <pc:docMk/>
            <pc:sldMk cId="0" sldId="259"/>
            <ac:spMk id="5" creationId="{00000000-0000-0000-0000-000000000000}"/>
          </ac:spMkLst>
        </pc:spChg>
        <pc:spChg chg="del">
          <ac:chgData name="Henrietta Roi" userId="18451deb-e8c7-45a2-b5ff-12eb81de20c1" providerId="ADAL" clId="{3CBBCFF6-5E2B-4C2F-97E9-C773D04433D1}" dt="2024-02-21T19:51:05.375" v="27" actId="478"/>
          <ac:spMkLst>
            <pc:docMk/>
            <pc:sldMk cId="0" sldId="259"/>
            <ac:spMk id="7" creationId="{00000000-0000-0000-0000-000000000000}"/>
          </ac:spMkLst>
        </pc:spChg>
        <pc:spChg chg="del">
          <ac:chgData name="Henrietta Roi" userId="18451deb-e8c7-45a2-b5ff-12eb81de20c1" providerId="ADAL" clId="{3CBBCFF6-5E2B-4C2F-97E9-C773D04433D1}" dt="2024-02-21T19:45:46.746" v="8" actId="478"/>
          <ac:spMkLst>
            <pc:docMk/>
            <pc:sldMk cId="0" sldId="259"/>
            <ac:spMk id="9" creationId="{00000000-0000-0000-0000-000000000000}"/>
          </ac:spMkLst>
        </pc:spChg>
      </pc:sldChg>
      <pc:sldChg chg="delSp mod">
        <pc:chgData name="Henrietta Roi" userId="18451deb-e8c7-45a2-b5ff-12eb81de20c1" providerId="ADAL" clId="{3CBBCFF6-5E2B-4C2F-97E9-C773D04433D1}" dt="2024-02-21T19:52:18.298" v="29" actId="478"/>
        <pc:sldMkLst>
          <pc:docMk/>
          <pc:sldMk cId="0" sldId="260"/>
        </pc:sldMkLst>
        <pc:spChg chg="del">
          <ac:chgData name="Henrietta Roi" userId="18451deb-e8c7-45a2-b5ff-12eb81de20c1" providerId="ADAL" clId="{3CBBCFF6-5E2B-4C2F-97E9-C773D04433D1}" dt="2024-02-21T19:40:05.805" v="2" actId="478"/>
          <ac:spMkLst>
            <pc:docMk/>
            <pc:sldMk cId="0" sldId="260"/>
            <ac:spMk id="7" creationId="{00000000-0000-0000-0000-000000000000}"/>
          </ac:spMkLst>
        </pc:spChg>
        <pc:spChg chg="del">
          <ac:chgData name="Henrietta Roi" userId="18451deb-e8c7-45a2-b5ff-12eb81de20c1" providerId="ADAL" clId="{3CBBCFF6-5E2B-4C2F-97E9-C773D04433D1}" dt="2024-02-21T19:45:53.149" v="9" actId="478"/>
          <ac:spMkLst>
            <pc:docMk/>
            <pc:sldMk cId="0" sldId="260"/>
            <ac:spMk id="8" creationId="{00000000-0000-0000-0000-000000000000}"/>
          </ac:spMkLst>
        </pc:spChg>
        <pc:spChg chg="del">
          <ac:chgData name="Henrietta Roi" userId="18451deb-e8c7-45a2-b5ff-12eb81de20c1" providerId="ADAL" clId="{3CBBCFF6-5E2B-4C2F-97E9-C773D04433D1}" dt="2024-02-21T19:48:13.490" v="14" actId="478"/>
          <ac:spMkLst>
            <pc:docMk/>
            <pc:sldMk cId="0" sldId="260"/>
            <ac:spMk id="17" creationId="{00000000-0000-0000-0000-000000000000}"/>
          </ac:spMkLst>
        </pc:spChg>
        <pc:grpChg chg="del">
          <ac:chgData name="Henrietta Roi" userId="18451deb-e8c7-45a2-b5ff-12eb81de20c1" providerId="ADAL" clId="{3CBBCFF6-5E2B-4C2F-97E9-C773D04433D1}" dt="2024-02-21T19:52:18.298" v="29" actId="478"/>
          <ac:grpSpMkLst>
            <pc:docMk/>
            <pc:sldMk cId="0" sldId="260"/>
            <ac:grpSpMk id="3" creationId="{00000000-0000-0000-0000-000000000000}"/>
          </ac:grpSpMkLst>
        </pc:grpChg>
      </pc:sldChg>
      <pc:sldChg chg="delSp mod">
        <pc:chgData name="Henrietta Roi" userId="18451deb-e8c7-45a2-b5ff-12eb81de20c1" providerId="ADAL" clId="{3CBBCFF6-5E2B-4C2F-97E9-C773D04433D1}" dt="2024-02-21T19:49:20.113" v="17" actId="478"/>
        <pc:sldMkLst>
          <pc:docMk/>
          <pc:sldMk cId="0" sldId="261"/>
        </pc:sldMkLst>
        <pc:spChg chg="del">
          <ac:chgData name="Henrietta Roi" userId="18451deb-e8c7-45a2-b5ff-12eb81de20c1" providerId="ADAL" clId="{3CBBCFF6-5E2B-4C2F-97E9-C773D04433D1}" dt="2024-02-21T19:49:20.113" v="17" actId="478"/>
          <ac:spMkLst>
            <pc:docMk/>
            <pc:sldMk cId="0" sldId="261"/>
            <ac:spMk id="3" creationId="{00000000-0000-0000-0000-000000000000}"/>
          </ac:spMkLst>
        </pc:spChg>
        <pc:spChg chg="del">
          <ac:chgData name="Henrietta Roi" userId="18451deb-e8c7-45a2-b5ff-12eb81de20c1" providerId="ADAL" clId="{3CBBCFF6-5E2B-4C2F-97E9-C773D04433D1}" dt="2024-02-21T19:40:13.054" v="3" actId="478"/>
          <ac:spMkLst>
            <pc:docMk/>
            <pc:sldMk cId="0" sldId="261"/>
            <ac:spMk id="9" creationId="{00000000-0000-0000-0000-000000000000}"/>
          </ac:spMkLst>
        </pc:spChg>
      </pc:sldChg>
      <pc:sldChg chg="delSp mod">
        <pc:chgData name="Henrietta Roi" userId="18451deb-e8c7-45a2-b5ff-12eb81de20c1" providerId="ADAL" clId="{3CBBCFF6-5E2B-4C2F-97E9-C773D04433D1}" dt="2024-02-21T19:51:13.069" v="28" actId="478"/>
        <pc:sldMkLst>
          <pc:docMk/>
          <pc:sldMk cId="0" sldId="262"/>
        </pc:sldMkLst>
        <pc:spChg chg="del">
          <ac:chgData name="Henrietta Roi" userId="18451deb-e8c7-45a2-b5ff-12eb81de20c1" providerId="ADAL" clId="{3CBBCFF6-5E2B-4C2F-97E9-C773D04433D1}" dt="2024-02-21T19:46:08.216" v="10" actId="478"/>
          <ac:spMkLst>
            <pc:docMk/>
            <pc:sldMk cId="0" sldId="262"/>
            <ac:spMk id="3" creationId="{00000000-0000-0000-0000-000000000000}"/>
          </ac:spMkLst>
        </pc:spChg>
        <pc:spChg chg="del">
          <ac:chgData name="Henrietta Roi" userId="18451deb-e8c7-45a2-b5ff-12eb81de20c1" providerId="ADAL" clId="{3CBBCFF6-5E2B-4C2F-97E9-C773D04433D1}" dt="2024-02-21T19:51:13.069" v="28" actId="478"/>
          <ac:spMkLst>
            <pc:docMk/>
            <pc:sldMk cId="0" sldId="262"/>
            <ac:spMk id="6" creationId="{00000000-0000-0000-0000-000000000000}"/>
          </ac:spMkLst>
        </pc:spChg>
      </pc:sldChg>
      <pc:sldChg chg="delSp mod">
        <pc:chgData name="Henrietta Roi" userId="18451deb-e8c7-45a2-b5ff-12eb81de20c1" providerId="ADAL" clId="{3CBBCFF6-5E2B-4C2F-97E9-C773D04433D1}" dt="2024-02-21T19:49:15.010" v="16" actId="478"/>
        <pc:sldMkLst>
          <pc:docMk/>
          <pc:sldMk cId="0" sldId="263"/>
        </pc:sldMkLst>
        <pc:spChg chg="del">
          <ac:chgData name="Henrietta Roi" userId="18451deb-e8c7-45a2-b5ff-12eb81de20c1" providerId="ADAL" clId="{3CBBCFF6-5E2B-4C2F-97E9-C773D04433D1}" dt="2024-02-21T19:46:16.026" v="11" actId="478"/>
          <ac:spMkLst>
            <pc:docMk/>
            <pc:sldMk cId="0" sldId="263"/>
            <ac:spMk id="9" creationId="{00000000-0000-0000-0000-000000000000}"/>
          </ac:spMkLst>
        </pc:spChg>
        <pc:spChg chg="del">
          <ac:chgData name="Henrietta Roi" userId="18451deb-e8c7-45a2-b5ff-12eb81de20c1" providerId="ADAL" clId="{3CBBCFF6-5E2B-4C2F-97E9-C773D04433D1}" dt="2024-02-21T19:48:23.089" v="15" actId="478"/>
          <ac:spMkLst>
            <pc:docMk/>
            <pc:sldMk cId="0" sldId="263"/>
            <ac:spMk id="10" creationId="{00000000-0000-0000-0000-000000000000}"/>
          </ac:spMkLst>
        </pc:spChg>
        <pc:spChg chg="del">
          <ac:chgData name="Henrietta Roi" userId="18451deb-e8c7-45a2-b5ff-12eb81de20c1" providerId="ADAL" clId="{3CBBCFF6-5E2B-4C2F-97E9-C773D04433D1}" dt="2024-02-21T19:40:20.556" v="4" actId="478"/>
          <ac:spMkLst>
            <pc:docMk/>
            <pc:sldMk cId="0" sldId="263"/>
            <ac:spMk id="11" creationId="{00000000-0000-0000-0000-000000000000}"/>
          </ac:spMkLst>
        </pc:spChg>
        <pc:spChg chg="del">
          <ac:chgData name="Henrietta Roi" userId="18451deb-e8c7-45a2-b5ff-12eb81de20c1" providerId="ADAL" clId="{3CBBCFF6-5E2B-4C2F-97E9-C773D04433D1}" dt="2024-02-21T19:49:15.010" v="16" actId="478"/>
          <ac:spMkLst>
            <pc:docMk/>
            <pc:sldMk cId="0" sldId="263"/>
            <ac:spMk id="12" creationId="{00000000-0000-0000-0000-000000000000}"/>
          </ac:spMkLst>
        </pc:spChg>
      </pc:sldChg>
      <pc:sldChg chg="delSp mod">
        <pc:chgData name="Henrietta Roi" userId="18451deb-e8c7-45a2-b5ff-12eb81de20c1" providerId="ADAL" clId="{3CBBCFF6-5E2B-4C2F-97E9-C773D04433D1}" dt="2024-02-21T19:40:27.988" v="5" actId="478"/>
        <pc:sldMkLst>
          <pc:docMk/>
          <pc:sldMk cId="0" sldId="264"/>
        </pc:sldMkLst>
        <pc:spChg chg="del">
          <ac:chgData name="Henrietta Roi" userId="18451deb-e8c7-45a2-b5ff-12eb81de20c1" providerId="ADAL" clId="{3CBBCFF6-5E2B-4C2F-97E9-C773D04433D1}" dt="2024-02-21T19:40:27.988" v="5" actId="478"/>
          <ac:spMkLst>
            <pc:docMk/>
            <pc:sldMk cId="0" sldId="264"/>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we will be covering areas outside of Fort Erie in the region, as well as a few modern stories / events of Black history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colored musicians club like churches were places for Blacks to dress up as they usually only worked uniformed jobs. This is why we see in the club and at churches the "Sunday Best"</a:t>
            </a:r>
          </a:p>
          <a:p>
            <a:r>
              <a:rPr lang="en-US" dirty="0"/>
              <a:t>- George Scott, president of the colored musicians club </a:t>
            </a:r>
            <a:endParaRPr lang="en-US" dirty="0">
              <a:cs typeface="Calibri"/>
            </a:endParaRPr>
          </a:p>
          <a:p>
            <a:r>
              <a:rPr lang="en-US" dirty="0"/>
              <a:t>Currently the club is undergoing renovations and is set to reopen in 2024</a:t>
            </a:r>
            <a:endParaRPr lang="en-US" dirty="0">
              <a:cs typeface="Calibri"/>
            </a:endParaRPr>
          </a:p>
          <a:p>
            <a:endParaRPr lang="en-US" dirty="0">
              <a:cs typeface="Calibri"/>
            </a:endParaRPr>
          </a:p>
          <a:p>
            <a:r>
              <a:rPr lang="en-US">
                <a:cs typeface="Calibri"/>
              </a:rPr>
              <a:t>Play video "CMC Jazz Museum video"</a:t>
            </a:r>
            <a:endParaRPr lang="en-US" dirty="0">
              <a:cs typeface="Calibri"/>
            </a:endParaRPr>
          </a:p>
          <a:p>
            <a:endParaRPr lang="en-US"/>
          </a:p>
          <a:p>
            <a:r>
              <a:rPr lang="en-US" dirty="0"/>
              <a:t>The African American Veterans monument (background photo)  play this video before the video embedded in the slide</a:t>
            </a:r>
            <a:endParaRPr lang="en-US" dirty="0">
              <a:cs typeface="Calibri"/>
            </a:endParaRPr>
          </a:p>
          <a:p>
            <a:endParaRPr lang="en-US"/>
          </a:p>
          <a:p>
            <a:r>
              <a:rPr lang="en-US" dirty="0"/>
              <a:t>https://aavmwny.org/the-monument/</a:t>
            </a:r>
            <a:endParaRPr lang="en-US" dirty="0">
              <a:cs typeface="Calibri"/>
            </a:endParaRPr>
          </a:p>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Niagara Power Station </a:t>
            </a:r>
          </a:p>
          <a:p>
            <a:r>
              <a:rPr lang="en-US"/>
              <a:t>On April 25, 1902 John Clark, a Black employee, went to work his regular night shift.</a:t>
            </a:r>
          </a:p>
          <a:p>
            <a:endParaRPr lang="en-US"/>
          </a:p>
          <a:p>
            <a:r>
              <a:rPr lang="en-US"/>
              <a:t>As a nipper (someone who prepares dynamite) he went to grab a few pieces and noticed that wires had been tampered with. </a:t>
            </a:r>
          </a:p>
          <a:p>
            <a:endParaRPr lang="en-US"/>
          </a:p>
          <a:p>
            <a:r>
              <a:rPr lang="en-US"/>
              <a:t>Had he not found this tampering, the dynamite would have detonated and 17 workers would have lost their lives.</a:t>
            </a:r>
          </a:p>
          <a:p>
            <a:endParaRPr lang="en-US"/>
          </a:p>
          <a:p>
            <a:r>
              <a:rPr lang="en-US"/>
              <a:t>St. Catherines </a:t>
            </a:r>
          </a:p>
          <a:p>
            <a:r>
              <a:rPr lang="en-US"/>
              <a:t>* Play video *</a:t>
            </a:r>
          </a:p>
          <a:p>
            <a:endParaRPr lang="en-US"/>
          </a:p>
          <a:p>
            <a:r>
              <a:rPr lang="en-US"/>
              <a:t>Salem Church </a:t>
            </a:r>
          </a:p>
          <a:p>
            <a:endParaRPr lang="en-US"/>
          </a:p>
          <a:p>
            <a:r>
              <a:rPr lang="en-US"/>
              <a:t>Alike many other freed Black slaves Harriet Tubman spent quite sometime in Canada, calling St. Catharines home for many years. The Salem Church otherwise known as the Harriet Tubman church still stands in St. Catharines today and is now a designated historical landmark.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Mandy Taylor creator of this 5 day lesson plan is pictured holding up a sign at the justice for black lives protest in Niagara Falls Ontario in 2020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students want to tour buffalo here is a resource for tour spots over there</a:t>
            </a:r>
          </a:p>
          <a:p>
            <a:endParaRPr lang="en-US"/>
          </a:p>
          <a:p>
            <a:r>
              <a:rPr lang="en-US"/>
              <a:t>https://buffaloresearch.com/ugrr/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Fun series to recommend to encourage further education </a:t>
            </a:r>
          </a:p>
          <a:p>
            <a:endParaRPr lang="en-US"/>
          </a:p>
          <a:p>
            <a:r>
              <a:rPr lang="en-US"/>
              <a:t>https://www.primevideo.com/dp/amzn1.dv.gti.73a76084-575a-43fd-8f5f-ad569aee7b6e?autoplay=0&amp;ref_=atv_cf_strg_wb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ideo" Target="https://www.youtube.com/embed/L4IymJ1ZrwE?start=240&amp;feature=oembed" TargetMode="External"/><Relationship Id="rId6" Type="http://schemas.openxmlformats.org/officeDocument/2006/relationships/image" Target="../media/image18.sv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1.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407" b="-9407"/>
            </a:stretch>
          </a:blipFill>
        </p:spPr>
        <p:txBody>
          <a:bodyPr/>
          <a:lstStyle/>
          <a:p>
            <a:endParaRPr lang="en-US"/>
          </a:p>
        </p:txBody>
      </p:sp>
      <p:sp>
        <p:nvSpPr>
          <p:cNvPr id="3" name="Freeform 3"/>
          <p:cNvSpPr/>
          <p:nvPr/>
        </p:nvSpPr>
        <p:spPr>
          <a:xfrm rot="-1258321" flipH="1">
            <a:off x="-827403" y="5095598"/>
            <a:ext cx="4235897" cy="3137858"/>
          </a:xfrm>
          <a:custGeom>
            <a:avLst/>
            <a:gdLst/>
            <a:ahLst/>
            <a:cxnLst/>
            <a:rect l="l" t="t" r="r" b="b"/>
            <a:pathLst>
              <a:path w="4235897" h="3137858">
                <a:moveTo>
                  <a:pt x="4235898" y="0"/>
                </a:moveTo>
                <a:lnTo>
                  <a:pt x="0" y="0"/>
                </a:lnTo>
                <a:lnTo>
                  <a:pt x="0" y="3137859"/>
                </a:lnTo>
                <a:lnTo>
                  <a:pt x="4235898" y="3137859"/>
                </a:lnTo>
                <a:lnTo>
                  <a:pt x="4235898" y="0"/>
                </a:lnTo>
                <a:close/>
              </a:path>
            </a:pathLst>
          </a:custGeom>
          <a:blipFill>
            <a:blip r:embed="rId3"/>
            <a:stretch>
              <a:fillRect/>
            </a:stretch>
          </a:blipFill>
        </p:spPr>
        <p:txBody>
          <a:bodyPr/>
          <a:lstStyle/>
          <a:p>
            <a:endParaRPr lang="en-US"/>
          </a:p>
        </p:txBody>
      </p:sp>
      <p:grpSp>
        <p:nvGrpSpPr>
          <p:cNvPr id="5" name="Group 5"/>
          <p:cNvGrpSpPr/>
          <p:nvPr/>
        </p:nvGrpSpPr>
        <p:grpSpPr>
          <a:xfrm rot="140514">
            <a:off x="5178367" y="2117040"/>
            <a:ext cx="7900884" cy="6312832"/>
            <a:chOff x="0" y="0"/>
            <a:chExt cx="2156361" cy="1722940"/>
          </a:xfrm>
        </p:grpSpPr>
        <p:sp>
          <p:nvSpPr>
            <p:cNvPr id="6" name="Freeform 6"/>
            <p:cNvSpPr/>
            <p:nvPr/>
          </p:nvSpPr>
          <p:spPr>
            <a:xfrm>
              <a:off x="0" y="0"/>
              <a:ext cx="2156361" cy="1722940"/>
            </a:xfrm>
            <a:custGeom>
              <a:avLst/>
              <a:gdLst/>
              <a:ahLst/>
              <a:cxnLst/>
              <a:rect l="l" t="t" r="r" b="b"/>
              <a:pathLst>
                <a:path w="2156361" h="1722940">
                  <a:moveTo>
                    <a:pt x="0" y="0"/>
                  </a:moveTo>
                  <a:lnTo>
                    <a:pt x="2156361" y="0"/>
                  </a:lnTo>
                  <a:lnTo>
                    <a:pt x="2156361" y="1722940"/>
                  </a:lnTo>
                  <a:lnTo>
                    <a:pt x="0" y="1722940"/>
                  </a:lnTo>
                  <a:close/>
                </a:path>
              </a:pathLst>
            </a:custGeom>
            <a:solidFill>
              <a:srgbClr val="FFFAFA">
                <a:alpha val="48627"/>
              </a:srgbClr>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511841">
            <a:off x="5331902" y="755406"/>
            <a:ext cx="7624197" cy="9089952"/>
          </a:xfrm>
          <a:custGeom>
            <a:avLst/>
            <a:gdLst/>
            <a:ahLst/>
            <a:cxnLst/>
            <a:rect l="l" t="t" r="r" b="b"/>
            <a:pathLst>
              <a:path w="7624197" h="9089952">
                <a:moveTo>
                  <a:pt x="0" y="0"/>
                </a:moveTo>
                <a:lnTo>
                  <a:pt x="7624196" y="0"/>
                </a:lnTo>
                <a:lnTo>
                  <a:pt x="7624196" y="9089951"/>
                </a:lnTo>
                <a:lnTo>
                  <a:pt x="0" y="9089951"/>
                </a:lnTo>
                <a:lnTo>
                  <a:pt x="0" y="0"/>
                </a:lnTo>
                <a:close/>
              </a:path>
            </a:pathLst>
          </a:custGeom>
          <a:blipFill>
            <a:blip r:embed="rId4"/>
            <a:stretch>
              <a:fillRect/>
            </a:stretch>
          </a:blipFill>
        </p:spPr>
        <p:txBody>
          <a:bodyPr/>
          <a:lstStyle/>
          <a:p>
            <a:endParaRPr lang="en-US"/>
          </a:p>
        </p:txBody>
      </p:sp>
      <p:sp>
        <p:nvSpPr>
          <p:cNvPr id="13" name="Freeform 13"/>
          <p:cNvSpPr/>
          <p:nvPr/>
        </p:nvSpPr>
        <p:spPr>
          <a:xfrm>
            <a:off x="15925299" y="196087"/>
            <a:ext cx="2211982" cy="2082006"/>
          </a:xfrm>
          <a:custGeom>
            <a:avLst/>
            <a:gdLst/>
            <a:ahLst/>
            <a:cxnLst/>
            <a:rect l="l" t="t" r="r" b="b"/>
            <a:pathLst>
              <a:path w="2211982" h="2082006">
                <a:moveTo>
                  <a:pt x="0" y="0"/>
                </a:moveTo>
                <a:lnTo>
                  <a:pt x="2211982" y="0"/>
                </a:lnTo>
                <a:lnTo>
                  <a:pt x="2211982" y="2082006"/>
                </a:lnTo>
                <a:lnTo>
                  <a:pt x="0" y="2082006"/>
                </a:lnTo>
                <a:lnTo>
                  <a:pt x="0" y="0"/>
                </a:lnTo>
                <a:close/>
              </a:path>
            </a:pathLst>
          </a:custGeom>
          <a:blipFill>
            <a:blip r:embed="rId5"/>
            <a:stretch>
              <a:fillRect t="-230716"/>
            </a:stretch>
          </a:blipFill>
        </p:spPr>
        <p:txBody>
          <a:bodyPr/>
          <a:lstStyle/>
          <a:p>
            <a:endParaRPr lang="en-US"/>
          </a:p>
        </p:txBody>
      </p:sp>
      <p:sp>
        <p:nvSpPr>
          <p:cNvPr id="15" name="Freeform 15"/>
          <p:cNvSpPr/>
          <p:nvPr/>
        </p:nvSpPr>
        <p:spPr>
          <a:xfrm rot="-2974038">
            <a:off x="-2072759" y="-2493585"/>
            <a:ext cx="5643916" cy="4987170"/>
          </a:xfrm>
          <a:custGeom>
            <a:avLst/>
            <a:gdLst/>
            <a:ahLst/>
            <a:cxnLst/>
            <a:rect l="l" t="t" r="r" b="b"/>
            <a:pathLst>
              <a:path w="5643916" h="4987170">
                <a:moveTo>
                  <a:pt x="0" y="0"/>
                </a:moveTo>
                <a:lnTo>
                  <a:pt x="5643917" y="0"/>
                </a:lnTo>
                <a:lnTo>
                  <a:pt x="5643917" y="4987170"/>
                </a:lnTo>
                <a:lnTo>
                  <a:pt x="0" y="49871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2159838" flipH="1">
            <a:off x="867331" y="692067"/>
            <a:ext cx="2339255" cy="2005339"/>
          </a:xfrm>
          <a:custGeom>
            <a:avLst/>
            <a:gdLst/>
            <a:ahLst/>
            <a:cxnLst/>
            <a:rect l="l" t="t" r="r" b="b"/>
            <a:pathLst>
              <a:path w="2339255" h="2005339">
                <a:moveTo>
                  <a:pt x="2339255" y="0"/>
                </a:moveTo>
                <a:lnTo>
                  <a:pt x="0" y="0"/>
                </a:lnTo>
                <a:lnTo>
                  <a:pt x="0" y="2005339"/>
                </a:lnTo>
                <a:lnTo>
                  <a:pt x="2339255" y="2005339"/>
                </a:lnTo>
                <a:lnTo>
                  <a:pt x="2339255" y="0"/>
                </a:lnTo>
                <a:close/>
              </a:path>
            </a:pathLst>
          </a:custGeom>
          <a:blipFill>
            <a:blip r:embed="rId8"/>
            <a:stretch>
              <a:fillRect/>
            </a:stretch>
          </a:blipFill>
        </p:spPr>
        <p:txBody>
          <a:bodyPr/>
          <a:lstStyle/>
          <a:p>
            <a:endParaRPr lang="en-US"/>
          </a:p>
        </p:txBody>
      </p:sp>
      <p:sp>
        <p:nvSpPr>
          <p:cNvPr id="17" name="TextBox 17"/>
          <p:cNvSpPr txBox="1"/>
          <p:nvPr/>
        </p:nvSpPr>
        <p:spPr>
          <a:xfrm rot="142383">
            <a:off x="5455046" y="3882156"/>
            <a:ext cx="7315406" cy="4296479"/>
          </a:xfrm>
          <a:prstGeom prst="rect">
            <a:avLst/>
          </a:prstGeom>
        </p:spPr>
        <p:txBody>
          <a:bodyPr lIns="0" tIns="0" rIns="0" bIns="0" rtlCol="0" anchor="t">
            <a:spAutoFit/>
          </a:bodyPr>
          <a:lstStyle/>
          <a:p>
            <a:pPr algn="ctr">
              <a:lnSpc>
                <a:spcPts val="16611"/>
              </a:lnSpc>
            </a:pPr>
            <a:r>
              <a:rPr lang="en-US" sz="15972" spc="431">
                <a:solidFill>
                  <a:srgbClr val="36443B"/>
                </a:solidFill>
                <a:latin typeface="Lovely May Script"/>
              </a:rPr>
              <a:t>Black History</a:t>
            </a:r>
          </a:p>
        </p:txBody>
      </p:sp>
      <p:sp>
        <p:nvSpPr>
          <p:cNvPr id="18" name="TextBox 18"/>
          <p:cNvSpPr txBox="1"/>
          <p:nvPr/>
        </p:nvSpPr>
        <p:spPr>
          <a:xfrm rot="150110">
            <a:off x="6073231" y="3054060"/>
            <a:ext cx="6431494" cy="430962"/>
          </a:xfrm>
          <a:prstGeom prst="rect">
            <a:avLst/>
          </a:prstGeom>
        </p:spPr>
        <p:txBody>
          <a:bodyPr lIns="0" tIns="0" rIns="0" bIns="0" rtlCol="0" anchor="t">
            <a:spAutoFit/>
          </a:bodyPr>
          <a:lstStyle/>
          <a:p>
            <a:pPr algn="ctr">
              <a:lnSpc>
                <a:spcPts val="2933"/>
              </a:lnSpc>
            </a:pPr>
            <a:r>
              <a:rPr lang="en-US" sz="3860" spc="104">
                <a:solidFill>
                  <a:srgbClr val="36443B"/>
                </a:solidFill>
                <a:latin typeface="Archivo Black"/>
              </a:rPr>
              <a:t>MODERN</a:t>
            </a:r>
          </a:p>
        </p:txBody>
      </p:sp>
      <p:sp>
        <p:nvSpPr>
          <p:cNvPr id="20" name="TextBox 19">
            <a:extLst>
              <a:ext uri="{FF2B5EF4-FFF2-40B4-BE49-F238E27FC236}">
                <a16:creationId xmlns:a16="http://schemas.microsoft.com/office/drawing/2014/main" id="{41F6248A-29D2-DD78-C0A3-39724D619B95}"/>
              </a:ext>
            </a:extLst>
          </p:cNvPr>
          <p:cNvSpPr txBox="1"/>
          <p:nvPr/>
        </p:nvSpPr>
        <p:spPr>
          <a:xfrm>
            <a:off x="0" y="9862457"/>
            <a:ext cx="4474028" cy="423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50" dirty="0">
                <a:solidFill>
                  <a:srgbClr val="9B7266"/>
                </a:solidFill>
                <a:latin typeface="Arimo"/>
              </a:rPr>
              <a:t>MANDY TAYLOR USSRF</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999" b="-9000"/>
            </a:stretch>
          </a:blipFill>
        </p:spPr>
        <p:txBody>
          <a:bodyPr/>
          <a:lstStyle/>
          <a:p>
            <a:endParaRPr lang="en-US"/>
          </a:p>
        </p:txBody>
      </p:sp>
      <p:sp>
        <p:nvSpPr>
          <p:cNvPr id="3" name="Freeform 3"/>
          <p:cNvSpPr/>
          <p:nvPr/>
        </p:nvSpPr>
        <p:spPr>
          <a:xfrm rot="740504">
            <a:off x="-854372" y="8400090"/>
            <a:ext cx="16675220" cy="6041390"/>
          </a:xfrm>
          <a:custGeom>
            <a:avLst/>
            <a:gdLst/>
            <a:ahLst/>
            <a:cxnLst/>
            <a:rect l="l" t="t" r="r" b="b"/>
            <a:pathLst>
              <a:path w="16675220" h="6041390">
                <a:moveTo>
                  <a:pt x="0" y="0"/>
                </a:moveTo>
                <a:lnTo>
                  <a:pt x="16675221" y="0"/>
                </a:lnTo>
                <a:lnTo>
                  <a:pt x="16675221" y="6041390"/>
                </a:lnTo>
                <a:lnTo>
                  <a:pt x="0" y="6041390"/>
                </a:lnTo>
                <a:lnTo>
                  <a:pt x="0" y="0"/>
                </a:lnTo>
                <a:close/>
              </a:path>
            </a:pathLst>
          </a:custGeom>
          <a:blipFill>
            <a:blip r:embed="rId4"/>
            <a:stretch>
              <a:fillRect t="-1369" b="-1369"/>
            </a:stretch>
          </a:blipFill>
        </p:spPr>
        <p:txBody>
          <a:bodyPr/>
          <a:lstStyle/>
          <a:p>
            <a:endParaRPr lang="en-US"/>
          </a:p>
        </p:txBody>
      </p:sp>
      <p:sp>
        <p:nvSpPr>
          <p:cNvPr id="6" name="TextBox 6"/>
          <p:cNvSpPr txBox="1"/>
          <p:nvPr/>
        </p:nvSpPr>
        <p:spPr>
          <a:xfrm>
            <a:off x="2094342" y="839752"/>
            <a:ext cx="14099316" cy="2296668"/>
          </a:xfrm>
          <a:prstGeom prst="rect">
            <a:avLst/>
          </a:prstGeom>
        </p:spPr>
        <p:txBody>
          <a:bodyPr lIns="0" tIns="0" rIns="0" bIns="0" rtlCol="0" anchor="t">
            <a:spAutoFit/>
          </a:bodyPr>
          <a:lstStyle/>
          <a:p>
            <a:pPr algn="ctr">
              <a:lnSpc>
                <a:spcPts val="8436"/>
              </a:lnSpc>
            </a:pPr>
            <a:r>
              <a:rPr lang="en-US" sz="11100" spc="299">
                <a:solidFill>
                  <a:srgbClr val="36443B"/>
                </a:solidFill>
                <a:latin typeface="Lumios Marker"/>
              </a:rPr>
              <a:t>How can we honour the past and safeguard the future?</a:t>
            </a:r>
          </a:p>
        </p:txBody>
      </p:sp>
      <p:sp>
        <p:nvSpPr>
          <p:cNvPr id="7" name="Freeform 7"/>
          <p:cNvSpPr/>
          <p:nvPr/>
        </p:nvSpPr>
        <p:spPr>
          <a:xfrm flipH="1">
            <a:off x="13748805" y="1875486"/>
            <a:ext cx="6540666" cy="9383825"/>
          </a:xfrm>
          <a:custGeom>
            <a:avLst/>
            <a:gdLst/>
            <a:ahLst/>
            <a:cxnLst/>
            <a:rect l="l" t="t" r="r" b="b"/>
            <a:pathLst>
              <a:path w="6540666" h="9383825">
                <a:moveTo>
                  <a:pt x="6540666" y="0"/>
                </a:moveTo>
                <a:lnTo>
                  <a:pt x="0" y="0"/>
                </a:lnTo>
                <a:lnTo>
                  <a:pt x="0" y="9383825"/>
                </a:lnTo>
                <a:lnTo>
                  <a:pt x="6540666" y="9383825"/>
                </a:lnTo>
                <a:lnTo>
                  <a:pt x="6540666" y="0"/>
                </a:lnTo>
                <a:close/>
              </a:path>
            </a:pathLst>
          </a:custGeom>
          <a:blipFill>
            <a:blip r:embed="rId5"/>
            <a:stretch>
              <a:fillRect/>
            </a:stretch>
          </a:blipFill>
        </p:spPr>
        <p:txBody>
          <a:bodyPr/>
          <a:lstStyle/>
          <a:p>
            <a:endParaRPr lang="en-US"/>
          </a:p>
        </p:txBody>
      </p:sp>
      <p:sp>
        <p:nvSpPr>
          <p:cNvPr id="10" name="Freeform 10"/>
          <p:cNvSpPr/>
          <p:nvPr/>
        </p:nvSpPr>
        <p:spPr>
          <a:xfrm>
            <a:off x="-158215" y="913680"/>
            <a:ext cx="2373830" cy="2822816"/>
          </a:xfrm>
          <a:custGeom>
            <a:avLst/>
            <a:gdLst/>
            <a:ahLst/>
            <a:cxnLst/>
            <a:rect l="l" t="t" r="r" b="b"/>
            <a:pathLst>
              <a:path w="2373830" h="2822816">
                <a:moveTo>
                  <a:pt x="0" y="0"/>
                </a:moveTo>
                <a:lnTo>
                  <a:pt x="2373830" y="0"/>
                </a:lnTo>
                <a:lnTo>
                  <a:pt x="2373830" y="2822815"/>
                </a:lnTo>
                <a:lnTo>
                  <a:pt x="0" y="2822815"/>
                </a:lnTo>
                <a:lnTo>
                  <a:pt x="0" y="0"/>
                </a:lnTo>
                <a:close/>
              </a:path>
            </a:pathLst>
          </a:custGeom>
          <a:blipFill>
            <a:blip r:embed="rId6"/>
            <a:stretch>
              <a:fillRect b="-161772"/>
            </a:stretch>
          </a:blipFill>
        </p:spPr>
        <p:txBody>
          <a:bodyPr/>
          <a:lstStyle/>
          <a:p>
            <a:endParaRPr lang="en-US"/>
          </a:p>
        </p:txBody>
      </p:sp>
      <p:sp>
        <p:nvSpPr>
          <p:cNvPr id="11" name="TextBox 11"/>
          <p:cNvSpPr txBox="1"/>
          <p:nvPr/>
        </p:nvSpPr>
        <p:spPr>
          <a:xfrm>
            <a:off x="6243127" y="4509661"/>
            <a:ext cx="2956521" cy="422275"/>
          </a:xfrm>
          <a:prstGeom prst="rect">
            <a:avLst/>
          </a:prstGeom>
        </p:spPr>
        <p:txBody>
          <a:bodyPr lIns="0" tIns="0" rIns="0" bIns="0" rtlCol="0" anchor="t">
            <a:spAutoFit/>
          </a:bodyPr>
          <a:lstStyle/>
          <a:p>
            <a:pPr>
              <a:lnSpc>
                <a:spcPts val="3499"/>
              </a:lnSpc>
            </a:pPr>
            <a:r>
              <a:rPr lang="en-US" sz="2499">
                <a:solidFill>
                  <a:srgbClr val="36443B"/>
                </a:solidFill>
                <a:latin typeface="Quattrocento Bold"/>
              </a:rPr>
              <a:t>Buffalo</a:t>
            </a:r>
          </a:p>
        </p:txBody>
      </p:sp>
      <p:sp>
        <p:nvSpPr>
          <p:cNvPr id="12" name="TextBox 12"/>
          <p:cNvSpPr txBox="1"/>
          <p:nvPr/>
        </p:nvSpPr>
        <p:spPr>
          <a:xfrm>
            <a:off x="4622295" y="4146070"/>
            <a:ext cx="1400625" cy="1063732"/>
          </a:xfrm>
          <a:prstGeom prst="rect">
            <a:avLst/>
          </a:prstGeom>
        </p:spPr>
        <p:txBody>
          <a:bodyPr lIns="0" tIns="0" rIns="0" bIns="0" rtlCol="0" anchor="t">
            <a:spAutoFit/>
          </a:bodyPr>
          <a:lstStyle/>
          <a:p>
            <a:pPr algn="r">
              <a:lnSpc>
                <a:spcPts val="8569"/>
              </a:lnSpc>
            </a:pPr>
            <a:r>
              <a:rPr lang="en-US" sz="6120">
                <a:solidFill>
                  <a:srgbClr val="36443B"/>
                </a:solidFill>
                <a:latin typeface="Quattrocento Bold"/>
              </a:rPr>
              <a:t>01</a:t>
            </a:r>
          </a:p>
        </p:txBody>
      </p:sp>
      <p:sp>
        <p:nvSpPr>
          <p:cNvPr id="13" name="TextBox 13"/>
          <p:cNvSpPr txBox="1"/>
          <p:nvPr/>
        </p:nvSpPr>
        <p:spPr>
          <a:xfrm>
            <a:off x="6077375" y="6332449"/>
            <a:ext cx="2956521" cy="422275"/>
          </a:xfrm>
          <a:prstGeom prst="rect">
            <a:avLst/>
          </a:prstGeom>
        </p:spPr>
        <p:txBody>
          <a:bodyPr lIns="0" tIns="0" rIns="0" bIns="0" rtlCol="0" anchor="t">
            <a:spAutoFit/>
          </a:bodyPr>
          <a:lstStyle/>
          <a:p>
            <a:pPr>
              <a:lnSpc>
                <a:spcPts val="3499"/>
              </a:lnSpc>
            </a:pPr>
            <a:r>
              <a:rPr lang="en-US" sz="2499">
                <a:solidFill>
                  <a:srgbClr val="36443B"/>
                </a:solidFill>
                <a:latin typeface="Quattrocento Bold"/>
              </a:rPr>
              <a:t>Niagara on the Lake</a:t>
            </a:r>
          </a:p>
        </p:txBody>
      </p:sp>
      <p:sp>
        <p:nvSpPr>
          <p:cNvPr id="14" name="TextBox 14"/>
          <p:cNvSpPr txBox="1"/>
          <p:nvPr/>
        </p:nvSpPr>
        <p:spPr>
          <a:xfrm>
            <a:off x="4622295" y="5076452"/>
            <a:ext cx="1400625" cy="1063732"/>
          </a:xfrm>
          <a:prstGeom prst="rect">
            <a:avLst/>
          </a:prstGeom>
        </p:spPr>
        <p:txBody>
          <a:bodyPr lIns="0" tIns="0" rIns="0" bIns="0" rtlCol="0" anchor="t">
            <a:spAutoFit/>
          </a:bodyPr>
          <a:lstStyle/>
          <a:p>
            <a:pPr algn="r">
              <a:lnSpc>
                <a:spcPts val="8569"/>
              </a:lnSpc>
            </a:pPr>
            <a:r>
              <a:rPr lang="en-US" sz="6120" dirty="0">
                <a:solidFill>
                  <a:srgbClr val="36443B"/>
                </a:solidFill>
                <a:latin typeface="Quattrocento Bold"/>
              </a:rPr>
              <a:t>02</a:t>
            </a:r>
          </a:p>
        </p:txBody>
      </p:sp>
      <p:sp>
        <p:nvSpPr>
          <p:cNvPr id="15" name="TextBox 15"/>
          <p:cNvSpPr txBox="1"/>
          <p:nvPr/>
        </p:nvSpPr>
        <p:spPr>
          <a:xfrm>
            <a:off x="4622295" y="5968858"/>
            <a:ext cx="1400625" cy="1063732"/>
          </a:xfrm>
          <a:prstGeom prst="rect">
            <a:avLst/>
          </a:prstGeom>
        </p:spPr>
        <p:txBody>
          <a:bodyPr lIns="0" tIns="0" rIns="0" bIns="0" rtlCol="0" anchor="t">
            <a:spAutoFit/>
          </a:bodyPr>
          <a:lstStyle/>
          <a:p>
            <a:pPr algn="r">
              <a:lnSpc>
                <a:spcPts val="8569"/>
              </a:lnSpc>
            </a:pPr>
            <a:r>
              <a:rPr lang="en-US" sz="6120">
                <a:solidFill>
                  <a:srgbClr val="36443B"/>
                </a:solidFill>
                <a:latin typeface="Quattrocento Bold"/>
              </a:rPr>
              <a:t>03</a:t>
            </a:r>
          </a:p>
        </p:txBody>
      </p:sp>
      <p:sp>
        <p:nvSpPr>
          <p:cNvPr id="16" name="TextBox 16"/>
          <p:cNvSpPr txBox="1"/>
          <p:nvPr/>
        </p:nvSpPr>
        <p:spPr>
          <a:xfrm>
            <a:off x="6243127" y="5430549"/>
            <a:ext cx="2956521" cy="422275"/>
          </a:xfrm>
          <a:prstGeom prst="rect">
            <a:avLst/>
          </a:prstGeom>
        </p:spPr>
        <p:txBody>
          <a:bodyPr lIns="0" tIns="0" rIns="0" bIns="0" rtlCol="0" anchor="t">
            <a:spAutoFit/>
          </a:bodyPr>
          <a:lstStyle/>
          <a:p>
            <a:pPr>
              <a:lnSpc>
                <a:spcPts val="3499"/>
              </a:lnSpc>
            </a:pPr>
            <a:r>
              <a:rPr lang="en-US" sz="2499">
                <a:solidFill>
                  <a:srgbClr val="36443B"/>
                </a:solidFill>
                <a:latin typeface="Quattrocento Bold"/>
              </a:rPr>
              <a:t>St. Catharines</a:t>
            </a:r>
          </a:p>
        </p:txBody>
      </p:sp>
      <p:sp>
        <p:nvSpPr>
          <p:cNvPr id="17" name="TextBox 17"/>
          <p:cNvSpPr txBox="1"/>
          <p:nvPr/>
        </p:nvSpPr>
        <p:spPr>
          <a:xfrm>
            <a:off x="9088352" y="4165058"/>
            <a:ext cx="1400625" cy="1063732"/>
          </a:xfrm>
          <a:prstGeom prst="rect">
            <a:avLst/>
          </a:prstGeom>
        </p:spPr>
        <p:txBody>
          <a:bodyPr lIns="0" tIns="0" rIns="0" bIns="0" rtlCol="0" anchor="t">
            <a:spAutoFit/>
          </a:bodyPr>
          <a:lstStyle/>
          <a:p>
            <a:pPr algn="r">
              <a:lnSpc>
                <a:spcPts val="8569"/>
              </a:lnSpc>
            </a:pPr>
            <a:r>
              <a:rPr lang="en-US" sz="6120">
                <a:solidFill>
                  <a:srgbClr val="36443B"/>
                </a:solidFill>
                <a:latin typeface="Quattrocento Bold"/>
              </a:rPr>
              <a:t>04</a:t>
            </a:r>
          </a:p>
        </p:txBody>
      </p:sp>
      <p:sp>
        <p:nvSpPr>
          <p:cNvPr id="18" name="TextBox 18"/>
          <p:cNvSpPr txBox="1"/>
          <p:nvPr/>
        </p:nvSpPr>
        <p:spPr>
          <a:xfrm>
            <a:off x="10640630" y="4528649"/>
            <a:ext cx="2956521" cy="422275"/>
          </a:xfrm>
          <a:prstGeom prst="rect">
            <a:avLst/>
          </a:prstGeom>
        </p:spPr>
        <p:txBody>
          <a:bodyPr lIns="0" tIns="0" rIns="0" bIns="0" rtlCol="0" anchor="t">
            <a:spAutoFit/>
          </a:bodyPr>
          <a:lstStyle/>
          <a:p>
            <a:pPr>
              <a:lnSpc>
                <a:spcPts val="3499"/>
              </a:lnSpc>
            </a:pPr>
            <a:r>
              <a:rPr lang="en-US" sz="2499">
                <a:solidFill>
                  <a:srgbClr val="36443B"/>
                </a:solidFill>
                <a:latin typeface="Quattrocento Bold"/>
              </a:rPr>
              <a:t>Black Lives Matter</a:t>
            </a:r>
          </a:p>
        </p:txBody>
      </p:sp>
      <p:sp>
        <p:nvSpPr>
          <p:cNvPr id="19" name="TextBox 19"/>
          <p:cNvSpPr txBox="1"/>
          <p:nvPr/>
        </p:nvSpPr>
        <p:spPr>
          <a:xfrm>
            <a:off x="9088352" y="5095440"/>
            <a:ext cx="1400625" cy="1063732"/>
          </a:xfrm>
          <a:prstGeom prst="rect">
            <a:avLst/>
          </a:prstGeom>
        </p:spPr>
        <p:txBody>
          <a:bodyPr lIns="0" tIns="0" rIns="0" bIns="0" rtlCol="0" anchor="t">
            <a:spAutoFit/>
          </a:bodyPr>
          <a:lstStyle/>
          <a:p>
            <a:pPr algn="r">
              <a:lnSpc>
                <a:spcPts val="8569"/>
              </a:lnSpc>
            </a:pPr>
            <a:r>
              <a:rPr lang="en-US" sz="6120">
                <a:solidFill>
                  <a:srgbClr val="36443B"/>
                </a:solidFill>
                <a:latin typeface="Quattrocento Bold"/>
              </a:rPr>
              <a:t>05</a:t>
            </a:r>
          </a:p>
        </p:txBody>
      </p:sp>
      <p:sp>
        <p:nvSpPr>
          <p:cNvPr id="20" name="TextBox 20"/>
          <p:cNvSpPr txBox="1"/>
          <p:nvPr/>
        </p:nvSpPr>
        <p:spPr>
          <a:xfrm>
            <a:off x="10640630" y="5260771"/>
            <a:ext cx="2956521" cy="860425"/>
          </a:xfrm>
          <a:prstGeom prst="rect">
            <a:avLst/>
          </a:prstGeom>
        </p:spPr>
        <p:txBody>
          <a:bodyPr lIns="0" tIns="0" rIns="0" bIns="0" rtlCol="0" anchor="t">
            <a:spAutoFit/>
          </a:bodyPr>
          <a:lstStyle/>
          <a:p>
            <a:pPr>
              <a:lnSpc>
                <a:spcPts val="3499"/>
              </a:lnSpc>
            </a:pPr>
            <a:r>
              <a:rPr lang="en-US" sz="2499">
                <a:solidFill>
                  <a:srgbClr val="36443B"/>
                </a:solidFill>
                <a:latin typeface="Quattrocento Bold"/>
              </a:rPr>
              <a:t>Homework Presentations</a:t>
            </a:r>
          </a:p>
        </p:txBody>
      </p:sp>
      <p:sp>
        <p:nvSpPr>
          <p:cNvPr id="22" name="TextBox 21">
            <a:extLst>
              <a:ext uri="{FF2B5EF4-FFF2-40B4-BE49-F238E27FC236}">
                <a16:creationId xmlns:a16="http://schemas.microsoft.com/office/drawing/2014/main" id="{B5A83D90-81D4-643D-A63F-C76BE59559FA}"/>
              </a:ext>
            </a:extLst>
          </p:cNvPr>
          <p:cNvSpPr txBox="1"/>
          <p:nvPr/>
        </p:nvSpPr>
        <p:spPr>
          <a:xfrm>
            <a:off x="0" y="9862457"/>
            <a:ext cx="4474028" cy="423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50" dirty="0">
                <a:solidFill>
                  <a:srgbClr val="9B7266"/>
                </a:solidFill>
                <a:latin typeface="Arimo"/>
              </a:rPr>
              <a:t>MANDY TAYLOR USSRF</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09650" y="-2425710"/>
            <a:ext cx="14124982" cy="15597076"/>
            <a:chOff x="0" y="0"/>
            <a:chExt cx="18833309" cy="20796101"/>
          </a:xfrm>
        </p:grpSpPr>
        <p:sp>
          <p:nvSpPr>
            <p:cNvPr id="3" name="Freeform 3"/>
            <p:cNvSpPr/>
            <p:nvPr/>
          </p:nvSpPr>
          <p:spPr>
            <a:xfrm rot="4729794">
              <a:off x="3015355" y="4401079"/>
              <a:ext cx="17737010" cy="10664873"/>
            </a:xfrm>
            <a:custGeom>
              <a:avLst/>
              <a:gdLst/>
              <a:ahLst/>
              <a:cxnLst/>
              <a:rect l="l" t="t" r="r" b="b"/>
              <a:pathLst>
                <a:path w="17737010" h="10664873">
                  <a:moveTo>
                    <a:pt x="0" y="0"/>
                  </a:moveTo>
                  <a:lnTo>
                    <a:pt x="17737011" y="0"/>
                  </a:lnTo>
                  <a:lnTo>
                    <a:pt x="17737011" y="10664873"/>
                  </a:lnTo>
                  <a:lnTo>
                    <a:pt x="0" y="10664873"/>
                  </a:lnTo>
                  <a:lnTo>
                    <a:pt x="0" y="0"/>
                  </a:lnTo>
                  <a:close/>
                </a:path>
              </a:pathLst>
            </a:custGeom>
            <a:blipFill>
              <a:blip r:embed="rId3"/>
              <a:stretch>
                <a:fillRect l="-9431" r="-57301"/>
              </a:stretch>
            </a:blipFill>
          </p:spPr>
          <p:txBody>
            <a:bodyPr/>
            <a:lstStyle/>
            <a:p>
              <a:endParaRPr lang="en-US"/>
            </a:p>
          </p:txBody>
        </p:sp>
        <p:sp>
          <p:nvSpPr>
            <p:cNvPr id="4" name="Freeform 4"/>
            <p:cNvSpPr/>
            <p:nvPr/>
          </p:nvSpPr>
          <p:spPr>
            <a:xfrm rot="-6179539">
              <a:off x="-3287609" y="7099976"/>
              <a:ext cx="18297049" cy="7808166"/>
            </a:xfrm>
            <a:custGeom>
              <a:avLst/>
              <a:gdLst/>
              <a:ahLst/>
              <a:cxnLst/>
              <a:rect l="l" t="t" r="r" b="b"/>
              <a:pathLst>
                <a:path w="18297049" h="7808166">
                  <a:moveTo>
                    <a:pt x="0" y="0"/>
                  </a:moveTo>
                  <a:lnTo>
                    <a:pt x="18297049" y="0"/>
                  </a:lnTo>
                  <a:lnTo>
                    <a:pt x="18297049" y="7808166"/>
                  </a:lnTo>
                  <a:lnTo>
                    <a:pt x="0" y="7808166"/>
                  </a:lnTo>
                  <a:lnTo>
                    <a:pt x="0" y="0"/>
                  </a:lnTo>
                  <a:close/>
                </a:path>
              </a:pathLst>
            </a:custGeom>
            <a:blipFill>
              <a:blip r:embed="rId3"/>
              <a:stretch>
                <a:fillRect l="-34536" t="-34534" r="-24664"/>
              </a:stretch>
            </a:blipFill>
          </p:spPr>
          <p:txBody>
            <a:bodyPr/>
            <a:lstStyle/>
            <a:p>
              <a:endParaRPr lang="en-US"/>
            </a:p>
          </p:txBody>
        </p:sp>
      </p:grpSp>
      <p:grpSp>
        <p:nvGrpSpPr>
          <p:cNvPr id="5" name="Group 5"/>
          <p:cNvGrpSpPr>
            <a:grpSpLocks noChangeAspect="1"/>
          </p:cNvGrpSpPr>
          <p:nvPr/>
        </p:nvGrpSpPr>
        <p:grpSpPr>
          <a:xfrm>
            <a:off x="420254" y="260448"/>
            <a:ext cx="3434874" cy="5305547"/>
            <a:chOff x="0" y="0"/>
            <a:chExt cx="2192020" cy="3385820"/>
          </a:xfrm>
        </p:grpSpPr>
        <p:sp>
          <p:nvSpPr>
            <p:cNvPr id="6" name="Freeform 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l="-27426" r="-27426"/>
              </a:stretch>
            </a:blipFill>
          </p:spPr>
          <p:txBody>
            <a:bodyPr/>
            <a:lstStyle/>
            <a:p>
              <a:endParaRPr lang="en-US"/>
            </a:p>
          </p:txBody>
        </p:sp>
      </p:grpSp>
      <p:sp>
        <p:nvSpPr>
          <p:cNvPr id="7" name="Freeform 7"/>
          <p:cNvSpPr/>
          <p:nvPr/>
        </p:nvSpPr>
        <p:spPr>
          <a:xfrm rot="-2970201">
            <a:off x="-67027" y="522944"/>
            <a:ext cx="1335977" cy="439658"/>
          </a:xfrm>
          <a:custGeom>
            <a:avLst/>
            <a:gdLst/>
            <a:ahLst/>
            <a:cxnLst/>
            <a:rect l="l" t="t" r="r" b="b"/>
            <a:pathLst>
              <a:path w="1335977" h="439658">
                <a:moveTo>
                  <a:pt x="0" y="0"/>
                </a:moveTo>
                <a:lnTo>
                  <a:pt x="1335977" y="0"/>
                </a:lnTo>
                <a:lnTo>
                  <a:pt x="1335977" y="439657"/>
                </a:lnTo>
                <a:lnTo>
                  <a:pt x="0" y="439657"/>
                </a:lnTo>
                <a:lnTo>
                  <a:pt x="0" y="0"/>
                </a:lnTo>
                <a:close/>
              </a:path>
            </a:pathLst>
          </a:custGeom>
          <a:blipFill>
            <a:blip r:embed="rId5">
              <a:alphaModFix amt="59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2623050">
            <a:off x="3065298" y="4993818"/>
            <a:ext cx="1278610" cy="420779"/>
          </a:xfrm>
          <a:custGeom>
            <a:avLst/>
            <a:gdLst/>
            <a:ahLst/>
            <a:cxnLst/>
            <a:rect l="l" t="t" r="r" b="b"/>
            <a:pathLst>
              <a:path w="1278610" h="420779">
                <a:moveTo>
                  <a:pt x="0" y="0"/>
                </a:moveTo>
                <a:lnTo>
                  <a:pt x="1278609" y="0"/>
                </a:lnTo>
                <a:lnTo>
                  <a:pt x="1278609" y="420779"/>
                </a:lnTo>
                <a:lnTo>
                  <a:pt x="0" y="420779"/>
                </a:lnTo>
                <a:lnTo>
                  <a:pt x="0" y="0"/>
                </a:lnTo>
                <a:close/>
              </a:path>
            </a:pathLst>
          </a:custGeom>
          <a:blipFill>
            <a:blip r:embed="rId5">
              <a:alphaModFix amt="59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9" name="Group 9"/>
          <p:cNvGrpSpPr>
            <a:grpSpLocks noChangeAspect="1"/>
          </p:cNvGrpSpPr>
          <p:nvPr/>
        </p:nvGrpSpPr>
        <p:grpSpPr>
          <a:xfrm>
            <a:off x="3517395" y="4749355"/>
            <a:ext cx="3434874" cy="5305547"/>
            <a:chOff x="0" y="0"/>
            <a:chExt cx="2192020" cy="3385820"/>
          </a:xfrm>
        </p:grpSpPr>
        <p:sp>
          <p:nvSpPr>
            <p:cNvPr id="10" name="Freeform 10"/>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l="-47076" r="-7776"/>
              </a:stretch>
            </a:blipFill>
          </p:spPr>
          <p:txBody>
            <a:bodyPr/>
            <a:lstStyle/>
            <a:p>
              <a:endParaRPr lang="en-US"/>
            </a:p>
          </p:txBody>
        </p:sp>
      </p:grpSp>
      <p:sp>
        <p:nvSpPr>
          <p:cNvPr id="11" name="Freeform 11"/>
          <p:cNvSpPr/>
          <p:nvPr/>
        </p:nvSpPr>
        <p:spPr>
          <a:xfrm rot="-2970201">
            <a:off x="3030114" y="5011850"/>
            <a:ext cx="1335977" cy="439658"/>
          </a:xfrm>
          <a:custGeom>
            <a:avLst/>
            <a:gdLst/>
            <a:ahLst/>
            <a:cxnLst/>
            <a:rect l="l" t="t" r="r" b="b"/>
            <a:pathLst>
              <a:path w="1335977" h="439658">
                <a:moveTo>
                  <a:pt x="0" y="0"/>
                </a:moveTo>
                <a:lnTo>
                  <a:pt x="1335976" y="0"/>
                </a:lnTo>
                <a:lnTo>
                  <a:pt x="1335976" y="439658"/>
                </a:lnTo>
                <a:lnTo>
                  <a:pt x="0" y="439658"/>
                </a:lnTo>
                <a:lnTo>
                  <a:pt x="0" y="0"/>
                </a:lnTo>
                <a:close/>
              </a:path>
            </a:pathLst>
          </a:custGeom>
          <a:blipFill>
            <a:blip r:embed="rId5">
              <a:alphaModFix amt="59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7409205" y="0"/>
            <a:ext cx="10878795" cy="10287000"/>
          </a:xfrm>
          <a:custGeom>
            <a:avLst/>
            <a:gdLst/>
            <a:ahLst/>
            <a:cxnLst/>
            <a:rect l="l" t="t" r="r" b="b"/>
            <a:pathLst>
              <a:path w="10878795" h="10287000">
                <a:moveTo>
                  <a:pt x="0" y="0"/>
                </a:moveTo>
                <a:lnTo>
                  <a:pt x="10878795" y="0"/>
                </a:lnTo>
                <a:lnTo>
                  <a:pt x="10878795" y="10287000"/>
                </a:lnTo>
                <a:lnTo>
                  <a:pt x="0" y="10287000"/>
                </a:lnTo>
                <a:lnTo>
                  <a:pt x="0" y="0"/>
                </a:lnTo>
                <a:close/>
              </a:path>
            </a:pathLst>
          </a:custGeom>
          <a:blipFill>
            <a:blip r:embed="rId8">
              <a:alphaModFix amt="25000"/>
            </a:blip>
            <a:stretch>
              <a:fillRect l="-41486"/>
            </a:stretch>
          </a:blipFill>
        </p:spPr>
        <p:txBody>
          <a:bodyPr/>
          <a:lstStyle/>
          <a:p>
            <a:endParaRPr lang="en-US"/>
          </a:p>
        </p:txBody>
      </p:sp>
      <p:sp>
        <p:nvSpPr>
          <p:cNvPr id="14" name="TextBox 14"/>
          <p:cNvSpPr txBox="1"/>
          <p:nvPr/>
        </p:nvSpPr>
        <p:spPr>
          <a:xfrm>
            <a:off x="9344717" y="3465432"/>
            <a:ext cx="7770353" cy="3047366"/>
          </a:xfrm>
          <a:prstGeom prst="rect">
            <a:avLst/>
          </a:prstGeom>
        </p:spPr>
        <p:txBody>
          <a:bodyPr lIns="0" tIns="0" rIns="0" bIns="0" rtlCol="0" anchor="t">
            <a:spAutoFit/>
          </a:bodyPr>
          <a:lstStyle/>
          <a:p>
            <a:pPr marL="734053" lvl="1" indent="-367026">
              <a:lnSpc>
                <a:spcPts val="4759"/>
              </a:lnSpc>
              <a:buFont typeface="Arial"/>
              <a:buChar char="•"/>
            </a:pPr>
            <a:r>
              <a:rPr lang="en-US" sz="3399">
                <a:solidFill>
                  <a:srgbClr val="000000"/>
                </a:solidFill>
                <a:latin typeface="Times New Roman Bold"/>
              </a:rPr>
              <a:t>The Queen City &amp; the African American Corridor </a:t>
            </a:r>
          </a:p>
          <a:p>
            <a:pPr marL="734053" lvl="1" indent="-367026">
              <a:lnSpc>
                <a:spcPts val="4759"/>
              </a:lnSpc>
              <a:buFont typeface="Arial"/>
              <a:buChar char="•"/>
            </a:pPr>
            <a:r>
              <a:rPr lang="en-US" sz="3399">
                <a:solidFill>
                  <a:srgbClr val="000000"/>
                </a:solidFill>
                <a:latin typeface="Times New Roman Bold"/>
              </a:rPr>
              <a:t>Michigan Street Church </a:t>
            </a:r>
          </a:p>
          <a:p>
            <a:pPr marL="734053" lvl="1" indent="-367026">
              <a:lnSpc>
                <a:spcPts val="4759"/>
              </a:lnSpc>
              <a:buFont typeface="Arial"/>
              <a:buChar char="•"/>
            </a:pPr>
            <a:r>
              <a:rPr lang="en-US" sz="3399">
                <a:solidFill>
                  <a:srgbClr val="000000"/>
                </a:solidFill>
                <a:latin typeface="Times New Roman Bold"/>
              </a:rPr>
              <a:t>Coloured Musicians Club </a:t>
            </a:r>
          </a:p>
          <a:p>
            <a:pPr marL="734053" lvl="1" indent="-367026">
              <a:lnSpc>
                <a:spcPts val="4759"/>
              </a:lnSpc>
              <a:buFont typeface="Arial"/>
              <a:buChar char="•"/>
            </a:pPr>
            <a:r>
              <a:rPr lang="en-US" sz="3399">
                <a:solidFill>
                  <a:srgbClr val="000000"/>
                </a:solidFill>
                <a:latin typeface="Times New Roman Bold"/>
              </a:rPr>
              <a:t>African American Veterans Monument </a:t>
            </a:r>
          </a:p>
        </p:txBody>
      </p:sp>
      <p:sp>
        <p:nvSpPr>
          <p:cNvPr id="15" name="TextBox 15"/>
          <p:cNvSpPr txBox="1"/>
          <p:nvPr/>
        </p:nvSpPr>
        <p:spPr>
          <a:xfrm>
            <a:off x="3855128" y="657047"/>
            <a:ext cx="3380099" cy="4118610"/>
          </a:xfrm>
          <a:prstGeom prst="rect">
            <a:avLst/>
          </a:prstGeom>
        </p:spPr>
        <p:txBody>
          <a:bodyPr lIns="0" tIns="0" rIns="0" bIns="0" rtlCol="0" anchor="t">
            <a:spAutoFit/>
          </a:bodyPr>
          <a:lstStyle/>
          <a:p>
            <a:pPr algn="ctr">
              <a:lnSpc>
                <a:spcPts val="2939"/>
              </a:lnSpc>
            </a:pPr>
            <a:r>
              <a:rPr lang="en-US" sz="2099">
                <a:solidFill>
                  <a:srgbClr val="000000"/>
                </a:solidFill>
                <a:latin typeface="Times New Roman Bold"/>
              </a:rPr>
              <a:t>Colored Musicians Club</a:t>
            </a:r>
          </a:p>
          <a:p>
            <a:pPr marL="453388" lvl="1" indent="-226694">
              <a:lnSpc>
                <a:spcPts val="2939"/>
              </a:lnSpc>
              <a:buFont typeface="Arial"/>
              <a:buChar char="•"/>
            </a:pPr>
            <a:r>
              <a:rPr lang="en-US" sz="2099">
                <a:solidFill>
                  <a:srgbClr val="000000"/>
                </a:solidFill>
                <a:latin typeface="Times New Roman"/>
              </a:rPr>
              <a:t>Starting as local 43 and turned into the club</a:t>
            </a:r>
          </a:p>
          <a:p>
            <a:pPr marL="453388" lvl="1" indent="-226694">
              <a:lnSpc>
                <a:spcPts val="2939"/>
              </a:lnSpc>
              <a:buFont typeface="Arial"/>
              <a:buChar char="•"/>
            </a:pPr>
            <a:r>
              <a:rPr lang="en-US" sz="2099">
                <a:solidFill>
                  <a:srgbClr val="000000"/>
                </a:solidFill>
                <a:latin typeface="Times New Roman"/>
              </a:rPr>
              <a:t>In 1934 the 533 union acquired the  club to allow musicians to hangout after their shows</a:t>
            </a:r>
          </a:p>
          <a:p>
            <a:pPr marL="453388" lvl="1" indent="-226694" algn="ctr">
              <a:lnSpc>
                <a:spcPts val="2939"/>
              </a:lnSpc>
              <a:buFont typeface="Arial"/>
              <a:buChar char="•"/>
            </a:pPr>
            <a:r>
              <a:rPr lang="en-US" sz="2099">
                <a:solidFill>
                  <a:srgbClr val="000000"/>
                </a:solidFill>
                <a:latin typeface="Times New Roman"/>
              </a:rPr>
              <a:t>Musicians wore suits to make a performance special even when playing for friends and family</a:t>
            </a:r>
          </a:p>
        </p:txBody>
      </p:sp>
      <p:sp>
        <p:nvSpPr>
          <p:cNvPr id="16" name="TextBox 16"/>
          <p:cNvSpPr txBox="1"/>
          <p:nvPr/>
        </p:nvSpPr>
        <p:spPr>
          <a:xfrm>
            <a:off x="0" y="5564817"/>
            <a:ext cx="3380099" cy="4490085"/>
          </a:xfrm>
          <a:prstGeom prst="rect">
            <a:avLst/>
          </a:prstGeom>
        </p:spPr>
        <p:txBody>
          <a:bodyPr lIns="0" tIns="0" rIns="0" bIns="0" rtlCol="0" anchor="t">
            <a:spAutoFit/>
          </a:bodyPr>
          <a:lstStyle/>
          <a:p>
            <a:pPr algn="ctr">
              <a:lnSpc>
                <a:spcPts val="2940"/>
              </a:lnSpc>
            </a:pPr>
            <a:r>
              <a:rPr lang="en-US" sz="2100">
                <a:solidFill>
                  <a:srgbClr val="000000"/>
                </a:solidFill>
                <a:latin typeface="Times New Roman Bold"/>
              </a:rPr>
              <a:t>Michigan Street Church</a:t>
            </a:r>
          </a:p>
          <a:p>
            <a:pPr marL="453390" lvl="1" indent="-226695">
              <a:lnSpc>
                <a:spcPts val="2940"/>
              </a:lnSpc>
              <a:buFont typeface="Arial"/>
              <a:buChar char="•"/>
            </a:pPr>
            <a:r>
              <a:rPr lang="en-US" sz="2100">
                <a:solidFill>
                  <a:srgbClr val="000000"/>
                </a:solidFill>
                <a:latin typeface="Times New Roman"/>
              </a:rPr>
              <a:t>Famously used by the  Stafford family during the fugitive slave act era</a:t>
            </a:r>
          </a:p>
          <a:p>
            <a:pPr marL="453390" lvl="1" indent="-226695">
              <a:lnSpc>
                <a:spcPts val="2940"/>
              </a:lnSpc>
              <a:buFont typeface="Arial"/>
              <a:buChar char="•"/>
            </a:pPr>
            <a:r>
              <a:rPr lang="en-US" sz="2100">
                <a:solidFill>
                  <a:srgbClr val="000000"/>
                </a:solidFill>
                <a:latin typeface="Times New Roman"/>
              </a:rPr>
              <a:t>  A bounty hunter found them In Canada and brought them back to the US</a:t>
            </a:r>
          </a:p>
          <a:p>
            <a:pPr marL="453390" lvl="1" indent="-226695" algn="l">
              <a:lnSpc>
                <a:spcPts val="2940"/>
              </a:lnSpc>
              <a:buFont typeface="Arial"/>
              <a:buChar char="•"/>
            </a:pPr>
            <a:r>
              <a:rPr lang="en-US" sz="2100">
                <a:solidFill>
                  <a:srgbClr val="000000"/>
                </a:solidFill>
                <a:latin typeface="Times New Roman"/>
              </a:rPr>
              <a:t>The congregation got the best of the bounty hunter and got the family back to St. Catherine's. </a:t>
            </a:r>
          </a:p>
        </p:txBody>
      </p:sp>
      <p:sp>
        <p:nvSpPr>
          <p:cNvPr id="17" name="TextBox 17"/>
          <p:cNvSpPr txBox="1"/>
          <p:nvPr/>
        </p:nvSpPr>
        <p:spPr>
          <a:xfrm>
            <a:off x="11171000" y="41373"/>
            <a:ext cx="3355205" cy="1908810"/>
          </a:xfrm>
          <a:prstGeom prst="rect">
            <a:avLst/>
          </a:prstGeom>
        </p:spPr>
        <p:txBody>
          <a:bodyPr lIns="0" tIns="0" rIns="0" bIns="0" rtlCol="0" anchor="t">
            <a:spAutoFit/>
          </a:bodyPr>
          <a:lstStyle/>
          <a:p>
            <a:pPr marL="0" lvl="0" indent="0" algn="ctr">
              <a:lnSpc>
                <a:spcPts val="15539"/>
              </a:lnSpc>
              <a:spcBef>
                <a:spcPct val="0"/>
              </a:spcBef>
            </a:pPr>
            <a:r>
              <a:rPr lang="en-US" sz="11100">
                <a:solidFill>
                  <a:srgbClr val="163943"/>
                </a:solidFill>
                <a:latin typeface="Lumios Marker"/>
              </a:rPr>
              <a:t>Buffalo</a:t>
            </a:r>
          </a:p>
        </p:txBody>
      </p:sp>
      <p:sp>
        <p:nvSpPr>
          <p:cNvPr id="19" name="TextBox 18">
            <a:extLst>
              <a:ext uri="{FF2B5EF4-FFF2-40B4-BE49-F238E27FC236}">
                <a16:creationId xmlns:a16="http://schemas.microsoft.com/office/drawing/2014/main" id="{E235D7A5-519F-E67F-708E-3E1370D70A1C}"/>
              </a:ext>
            </a:extLst>
          </p:cNvPr>
          <p:cNvSpPr txBox="1"/>
          <p:nvPr/>
        </p:nvSpPr>
        <p:spPr>
          <a:xfrm>
            <a:off x="-408214" y="9846128"/>
            <a:ext cx="4474028" cy="423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50" dirty="0">
                <a:solidFill>
                  <a:srgbClr val="9B7266"/>
                </a:solidFill>
                <a:latin typeface="Arimo"/>
              </a:rPr>
              <a:t>MANDY TAYLOR USSRF</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407" b="-9407"/>
            </a:stretch>
          </a:blipFill>
        </p:spPr>
        <p:txBody>
          <a:bodyPr/>
          <a:lstStyle/>
          <a:p>
            <a:endParaRPr lang="en-US"/>
          </a:p>
        </p:txBody>
      </p:sp>
      <p:sp>
        <p:nvSpPr>
          <p:cNvPr id="4" name="Freeform 4"/>
          <p:cNvSpPr/>
          <p:nvPr/>
        </p:nvSpPr>
        <p:spPr>
          <a:xfrm rot="-2351055">
            <a:off x="16586225" y="-1063904"/>
            <a:ext cx="5011394" cy="4428250"/>
          </a:xfrm>
          <a:custGeom>
            <a:avLst/>
            <a:gdLst/>
            <a:ahLst/>
            <a:cxnLst/>
            <a:rect l="l" t="t" r="r" b="b"/>
            <a:pathLst>
              <a:path w="5011394" h="4428250">
                <a:moveTo>
                  <a:pt x="0" y="0"/>
                </a:moveTo>
                <a:lnTo>
                  <a:pt x="5011394" y="0"/>
                </a:lnTo>
                <a:lnTo>
                  <a:pt x="5011394" y="4428250"/>
                </a:lnTo>
                <a:lnTo>
                  <a:pt x="0" y="44282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6063178" y="7513689"/>
            <a:ext cx="3028744" cy="3693590"/>
          </a:xfrm>
          <a:custGeom>
            <a:avLst/>
            <a:gdLst/>
            <a:ahLst/>
            <a:cxnLst/>
            <a:rect l="l" t="t" r="r" b="b"/>
            <a:pathLst>
              <a:path w="3028744" h="3693590">
                <a:moveTo>
                  <a:pt x="0" y="0"/>
                </a:moveTo>
                <a:lnTo>
                  <a:pt x="3028744" y="0"/>
                </a:lnTo>
                <a:lnTo>
                  <a:pt x="3028744" y="3693591"/>
                </a:lnTo>
                <a:lnTo>
                  <a:pt x="0" y="3693591"/>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2401176" y="-219075"/>
            <a:ext cx="13912949" cy="1908810"/>
          </a:xfrm>
          <a:prstGeom prst="rect">
            <a:avLst/>
          </a:prstGeom>
        </p:spPr>
        <p:txBody>
          <a:bodyPr lIns="0" tIns="0" rIns="0" bIns="0" rtlCol="0" anchor="t">
            <a:spAutoFit/>
          </a:bodyPr>
          <a:lstStyle/>
          <a:p>
            <a:pPr marL="0" lvl="0" indent="0" algn="ctr">
              <a:lnSpc>
                <a:spcPts val="15539"/>
              </a:lnSpc>
              <a:spcBef>
                <a:spcPct val="0"/>
              </a:spcBef>
            </a:pPr>
            <a:r>
              <a:rPr lang="en-US" sz="11100">
                <a:solidFill>
                  <a:srgbClr val="163943"/>
                </a:solidFill>
                <a:latin typeface="Lumios Marker Bold"/>
              </a:rPr>
              <a:t>Niagara Falls / St. Catharines</a:t>
            </a:r>
          </a:p>
        </p:txBody>
      </p:sp>
      <p:sp>
        <p:nvSpPr>
          <p:cNvPr id="11" name="TextBox 11"/>
          <p:cNvSpPr txBox="1"/>
          <p:nvPr/>
        </p:nvSpPr>
        <p:spPr>
          <a:xfrm>
            <a:off x="12911333" y="7403504"/>
            <a:ext cx="4729714" cy="805130"/>
          </a:xfrm>
          <a:prstGeom prst="rect">
            <a:avLst/>
          </a:prstGeom>
        </p:spPr>
        <p:txBody>
          <a:bodyPr lIns="0" tIns="0" rIns="0" bIns="0" rtlCol="0" anchor="t">
            <a:spAutoFit/>
          </a:bodyPr>
          <a:lstStyle/>
          <a:p>
            <a:pPr algn="ctr">
              <a:lnSpc>
                <a:spcPts val="6547"/>
              </a:lnSpc>
              <a:spcBef>
                <a:spcPct val="0"/>
              </a:spcBef>
            </a:pPr>
            <a:r>
              <a:rPr lang="en-US" sz="4676">
                <a:solidFill>
                  <a:srgbClr val="163943"/>
                </a:solidFill>
                <a:latin typeface="Lumios Marker"/>
              </a:rPr>
              <a:t>Salem Church</a:t>
            </a:r>
          </a:p>
        </p:txBody>
      </p:sp>
      <p:grpSp>
        <p:nvGrpSpPr>
          <p:cNvPr id="12" name="Group 12"/>
          <p:cNvGrpSpPr/>
          <p:nvPr/>
        </p:nvGrpSpPr>
        <p:grpSpPr>
          <a:xfrm>
            <a:off x="1225198" y="3252426"/>
            <a:ext cx="3966220" cy="4246327"/>
            <a:chOff x="0" y="0"/>
            <a:chExt cx="5288294" cy="5661770"/>
          </a:xfrm>
        </p:grpSpPr>
        <p:sp>
          <p:nvSpPr>
            <p:cNvPr id="13" name="Freeform 13"/>
            <p:cNvSpPr/>
            <p:nvPr/>
          </p:nvSpPr>
          <p:spPr>
            <a:xfrm>
              <a:off x="0" y="0"/>
              <a:ext cx="5288294" cy="5661770"/>
            </a:xfrm>
            <a:custGeom>
              <a:avLst/>
              <a:gdLst/>
              <a:ahLst/>
              <a:cxnLst/>
              <a:rect l="l" t="t" r="r" b="b"/>
              <a:pathLst>
                <a:path w="5288294" h="5661770">
                  <a:moveTo>
                    <a:pt x="0" y="0"/>
                  </a:moveTo>
                  <a:lnTo>
                    <a:pt x="5288294" y="0"/>
                  </a:lnTo>
                  <a:lnTo>
                    <a:pt x="5288294" y="5661770"/>
                  </a:lnTo>
                  <a:lnTo>
                    <a:pt x="0" y="5661770"/>
                  </a:lnTo>
                  <a:lnTo>
                    <a:pt x="0" y="0"/>
                  </a:lnTo>
                  <a:close/>
                </a:path>
              </a:pathLst>
            </a:custGeom>
            <a:blipFill>
              <a:blip r:embed="rId8"/>
              <a:stretch>
                <a:fillRect l="-209205"/>
              </a:stretch>
            </a:blipFill>
          </p:spPr>
          <p:txBody>
            <a:bodyPr/>
            <a:lstStyle/>
            <a:p>
              <a:endParaRPr lang="en-US"/>
            </a:p>
          </p:txBody>
        </p:sp>
        <p:grpSp>
          <p:nvGrpSpPr>
            <p:cNvPr id="14" name="Group 14"/>
            <p:cNvGrpSpPr>
              <a:grpSpLocks noChangeAspect="1"/>
            </p:cNvGrpSpPr>
            <p:nvPr/>
          </p:nvGrpSpPr>
          <p:grpSpPr>
            <a:xfrm>
              <a:off x="675988" y="662487"/>
              <a:ext cx="4114117" cy="4114100"/>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74529" r="-95849" b="-52223"/>
                </a:stretch>
              </a:blipFill>
            </p:spPr>
            <p:txBody>
              <a:bodyPr/>
              <a:lstStyle/>
              <a:p>
                <a:endParaRPr lang="en-US"/>
              </a:p>
            </p:txBody>
          </p:sp>
        </p:grpSp>
      </p:grpSp>
      <p:grpSp>
        <p:nvGrpSpPr>
          <p:cNvPr id="16" name="Group 16"/>
          <p:cNvGrpSpPr/>
          <p:nvPr/>
        </p:nvGrpSpPr>
        <p:grpSpPr>
          <a:xfrm>
            <a:off x="13143277" y="3268328"/>
            <a:ext cx="3966220" cy="4246327"/>
            <a:chOff x="0" y="0"/>
            <a:chExt cx="5288294" cy="5661770"/>
          </a:xfrm>
        </p:grpSpPr>
        <p:sp>
          <p:nvSpPr>
            <p:cNvPr id="17" name="Freeform 17"/>
            <p:cNvSpPr/>
            <p:nvPr/>
          </p:nvSpPr>
          <p:spPr>
            <a:xfrm>
              <a:off x="0" y="0"/>
              <a:ext cx="5288294" cy="5661770"/>
            </a:xfrm>
            <a:custGeom>
              <a:avLst/>
              <a:gdLst/>
              <a:ahLst/>
              <a:cxnLst/>
              <a:rect l="l" t="t" r="r" b="b"/>
              <a:pathLst>
                <a:path w="5288294" h="5661770">
                  <a:moveTo>
                    <a:pt x="0" y="0"/>
                  </a:moveTo>
                  <a:lnTo>
                    <a:pt x="5288294" y="0"/>
                  </a:lnTo>
                  <a:lnTo>
                    <a:pt x="5288294" y="5661770"/>
                  </a:lnTo>
                  <a:lnTo>
                    <a:pt x="0" y="5661770"/>
                  </a:lnTo>
                  <a:lnTo>
                    <a:pt x="0" y="0"/>
                  </a:lnTo>
                  <a:close/>
                </a:path>
              </a:pathLst>
            </a:custGeom>
            <a:blipFill>
              <a:blip r:embed="rId8"/>
              <a:stretch>
                <a:fillRect l="-209205"/>
              </a:stretch>
            </a:blipFill>
          </p:spPr>
          <p:txBody>
            <a:bodyPr/>
            <a:lstStyle/>
            <a:p>
              <a:endParaRPr lang="en-US"/>
            </a:p>
          </p:txBody>
        </p:sp>
        <p:grpSp>
          <p:nvGrpSpPr>
            <p:cNvPr id="18" name="Group 18"/>
            <p:cNvGrpSpPr>
              <a:grpSpLocks noChangeAspect="1"/>
            </p:cNvGrpSpPr>
            <p:nvPr/>
          </p:nvGrpSpPr>
          <p:grpSpPr>
            <a:xfrm>
              <a:off x="675988" y="662487"/>
              <a:ext cx="4114117" cy="4114100"/>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44891" r="-5202"/>
                </a:stretch>
              </a:blipFill>
            </p:spPr>
            <p:txBody>
              <a:bodyPr/>
              <a:lstStyle/>
              <a:p>
                <a:endParaRPr lang="en-US"/>
              </a:p>
            </p:txBody>
          </p:sp>
        </p:grpSp>
      </p:grpSp>
      <p:sp>
        <p:nvSpPr>
          <p:cNvPr id="20" name="TextBox 20"/>
          <p:cNvSpPr txBox="1"/>
          <p:nvPr/>
        </p:nvSpPr>
        <p:spPr>
          <a:xfrm>
            <a:off x="843451" y="7762421"/>
            <a:ext cx="4729714" cy="1012700"/>
          </a:xfrm>
          <a:prstGeom prst="rect">
            <a:avLst/>
          </a:prstGeom>
        </p:spPr>
        <p:txBody>
          <a:bodyPr lIns="0" tIns="0" rIns="0" bIns="0" rtlCol="0" anchor="t">
            <a:spAutoFit/>
          </a:bodyPr>
          <a:lstStyle/>
          <a:p>
            <a:pPr algn="ctr">
              <a:lnSpc>
                <a:spcPts val="3788"/>
              </a:lnSpc>
            </a:pPr>
            <a:r>
              <a:rPr lang="en-US" sz="4676">
                <a:solidFill>
                  <a:srgbClr val="163943"/>
                </a:solidFill>
                <a:latin typeface="Lumios Marker"/>
              </a:rPr>
              <a:t>Niagara Parks Power Station</a:t>
            </a:r>
          </a:p>
        </p:txBody>
      </p:sp>
      <p:sp>
        <p:nvSpPr>
          <p:cNvPr id="21" name="TextBox 21"/>
          <p:cNvSpPr txBox="1"/>
          <p:nvPr/>
        </p:nvSpPr>
        <p:spPr>
          <a:xfrm>
            <a:off x="6918821" y="7496572"/>
            <a:ext cx="4729714" cy="805130"/>
          </a:xfrm>
          <a:prstGeom prst="rect">
            <a:avLst/>
          </a:prstGeom>
        </p:spPr>
        <p:txBody>
          <a:bodyPr lIns="0" tIns="0" rIns="0" bIns="0" rtlCol="0" anchor="t">
            <a:spAutoFit/>
          </a:bodyPr>
          <a:lstStyle/>
          <a:p>
            <a:pPr algn="ctr">
              <a:lnSpc>
                <a:spcPts val="6547"/>
              </a:lnSpc>
              <a:spcBef>
                <a:spcPct val="0"/>
              </a:spcBef>
            </a:pPr>
            <a:r>
              <a:rPr lang="en-US" sz="4676">
                <a:solidFill>
                  <a:srgbClr val="163943"/>
                </a:solidFill>
                <a:latin typeface="Lumios Marker"/>
              </a:rPr>
              <a:t>St. Catharines</a:t>
            </a:r>
          </a:p>
        </p:txBody>
      </p:sp>
      <p:sp>
        <p:nvSpPr>
          <p:cNvPr id="23" name="TextBox 22">
            <a:extLst>
              <a:ext uri="{FF2B5EF4-FFF2-40B4-BE49-F238E27FC236}">
                <a16:creationId xmlns:a16="http://schemas.microsoft.com/office/drawing/2014/main" id="{07DB913F-7F19-C15E-C5F7-20E55276786E}"/>
              </a:ext>
            </a:extLst>
          </p:cNvPr>
          <p:cNvSpPr txBox="1"/>
          <p:nvPr/>
        </p:nvSpPr>
        <p:spPr>
          <a:xfrm>
            <a:off x="0" y="9862457"/>
            <a:ext cx="4474028" cy="423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50" dirty="0">
                <a:solidFill>
                  <a:srgbClr val="9B7266"/>
                </a:solidFill>
                <a:latin typeface="Arimo"/>
              </a:rPr>
              <a:t>MANDY TAYLOR USSRF</a:t>
            </a:r>
            <a:endParaRPr lang="en-US" dirty="0"/>
          </a:p>
        </p:txBody>
      </p:sp>
      <p:pic>
        <p:nvPicPr>
          <p:cNvPr id="24" name="Online Media 23" title="Black Settlement in St. Catharines, Ontario">
            <a:hlinkClick r:id="" action="ppaction://media"/>
            <a:extLst>
              <a:ext uri="{FF2B5EF4-FFF2-40B4-BE49-F238E27FC236}">
                <a16:creationId xmlns:a16="http://schemas.microsoft.com/office/drawing/2014/main" id="{A679DBF8-308C-89F0-A9B9-80FCB94D2307}"/>
              </a:ext>
            </a:extLst>
          </p:cNvPr>
          <p:cNvPicPr>
            <a:picLocks noRot="1" noChangeAspect="1"/>
          </p:cNvPicPr>
          <p:nvPr>
            <a:videoFile r:link="rId1"/>
          </p:nvPr>
        </p:nvPicPr>
        <p:blipFill>
          <a:blip r:embed="rId11"/>
          <a:stretch>
            <a:fillRect/>
          </a:stretch>
        </p:blipFill>
        <p:spPr>
          <a:xfrm>
            <a:off x="6633953" y="3533236"/>
            <a:ext cx="5224970" cy="395377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999" b="-9000"/>
            </a:stretch>
          </a:blipFill>
        </p:spPr>
        <p:txBody>
          <a:bodyPr/>
          <a:lstStyle/>
          <a:p>
            <a:endParaRPr lang="en-US"/>
          </a:p>
        </p:txBody>
      </p:sp>
      <p:sp>
        <p:nvSpPr>
          <p:cNvPr id="9" name="Freeform 9"/>
          <p:cNvSpPr/>
          <p:nvPr/>
        </p:nvSpPr>
        <p:spPr>
          <a:xfrm rot="-3287269" flipH="1">
            <a:off x="12490308" y="5464380"/>
            <a:ext cx="8807145" cy="4878330"/>
          </a:xfrm>
          <a:custGeom>
            <a:avLst/>
            <a:gdLst/>
            <a:ahLst/>
            <a:cxnLst/>
            <a:rect l="l" t="t" r="r" b="b"/>
            <a:pathLst>
              <a:path w="8807145" h="4878330">
                <a:moveTo>
                  <a:pt x="8807145" y="0"/>
                </a:moveTo>
                <a:lnTo>
                  <a:pt x="0" y="0"/>
                </a:lnTo>
                <a:lnTo>
                  <a:pt x="0" y="4878330"/>
                </a:lnTo>
                <a:lnTo>
                  <a:pt x="8807145" y="4878330"/>
                </a:lnTo>
                <a:lnTo>
                  <a:pt x="8807145" y="0"/>
                </a:lnTo>
                <a:close/>
              </a:path>
            </a:pathLst>
          </a:custGeom>
          <a:blipFill>
            <a:blip r:embed="rId4"/>
            <a:stretch>
              <a:fillRect l="-53596"/>
            </a:stretch>
          </a:blipFill>
        </p:spPr>
        <p:txBody>
          <a:bodyPr/>
          <a:lstStyle/>
          <a:p>
            <a:endParaRPr lang="en-US"/>
          </a:p>
        </p:txBody>
      </p:sp>
      <p:grpSp>
        <p:nvGrpSpPr>
          <p:cNvPr id="10" name="Group 10"/>
          <p:cNvGrpSpPr/>
          <p:nvPr/>
        </p:nvGrpSpPr>
        <p:grpSpPr>
          <a:xfrm rot="-5776312">
            <a:off x="9929676" y="2451497"/>
            <a:ext cx="7134311" cy="6050917"/>
            <a:chOff x="0" y="0"/>
            <a:chExt cx="9512414" cy="8067889"/>
          </a:xfrm>
        </p:grpSpPr>
        <p:grpSp>
          <p:nvGrpSpPr>
            <p:cNvPr id="11" name="Group 11"/>
            <p:cNvGrpSpPr/>
            <p:nvPr/>
          </p:nvGrpSpPr>
          <p:grpSpPr>
            <a:xfrm rot="140514">
              <a:off x="714400" y="789456"/>
              <a:ext cx="8052648" cy="6434092"/>
              <a:chOff x="0" y="0"/>
              <a:chExt cx="2156361" cy="1722940"/>
            </a:xfrm>
          </p:grpSpPr>
          <p:sp>
            <p:nvSpPr>
              <p:cNvPr id="12" name="Freeform 12"/>
              <p:cNvSpPr/>
              <p:nvPr/>
            </p:nvSpPr>
            <p:spPr>
              <a:xfrm>
                <a:off x="0" y="0"/>
                <a:ext cx="2156361" cy="1722940"/>
              </a:xfrm>
              <a:custGeom>
                <a:avLst/>
                <a:gdLst/>
                <a:ahLst/>
                <a:cxnLst/>
                <a:rect l="l" t="t" r="r" b="b"/>
                <a:pathLst>
                  <a:path w="2156361" h="1722940">
                    <a:moveTo>
                      <a:pt x="0" y="0"/>
                    </a:moveTo>
                    <a:lnTo>
                      <a:pt x="2156361" y="0"/>
                    </a:lnTo>
                    <a:lnTo>
                      <a:pt x="2156361" y="1722940"/>
                    </a:lnTo>
                    <a:lnTo>
                      <a:pt x="0" y="1722940"/>
                    </a:lnTo>
                    <a:close/>
                  </a:path>
                </a:pathLst>
              </a:custGeom>
              <a:solidFill>
                <a:srgbClr val="FFFAFA">
                  <a:alpha val="48627"/>
                </a:srgbClr>
              </a:solidFill>
            </p:spPr>
            <p:txBody>
              <a:bodyPr/>
              <a:lstStyle/>
              <a:p>
                <a:endParaRPr lang="en-US"/>
              </a:p>
            </p:txBody>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5511841">
              <a:off x="870884" y="-598334"/>
              <a:ext cx="7770646" cy="9264556"/>
            </a:xfrm>
            <a:custGeom>
              <a:avLst/>
              <a:gdLst/>
              <a:ahLst/>
              <a:cxnLst/>
              <a:rect l="l" t="t" r="r" b="b"/>
              <a:pathLst>
                <a:path w="7770646" h="9264556">
                  <a:moveTo>
                    <a:pt x="0" y="0"/>
                  </a:moveTo>
                  <a:lnTo>
                    <a:pt x="7770646" y="0"/>
                  </a:lnTo>
                  <a:lnTo>
                    <a:pt x="7770646" y="9264556"/>
                  </a:lnTo>
                  <a:lnTo>
                    <a:pt x="0" y="9264556"/>
                  </a:lnTo>
                  <a:lnTo>
                    <a:pt x="0" y="0"/>
                  </a:lnTo>
                  <a:close/>
                </a:path>
              </a:pathLst>
            </a:custGeom>
            <a:blipFill>
              <a:blip r:embed="rId5"/>
              <a:stretch>
                <a:fillRect/>
              </a:stretch>
            </a:blipFill>
          </p:spPr>
          <p:txBody>
            <a:bodyPr/>
            <a:lstStyle/>
            <a:p>
              <a:endParaRPr lang="en-US"/>
            </a:p>
          </p:txBody>
        </p:sp>
      </p:grpSp>
      <p:sp>
        <p:nvSpPr>
          <p:cNvPr id="15" name="Freeform 15"/>
          <p:cNvSpPr/>
          <p:nvPr/>
        </p:nvSpPr>
        <p:spPr>
          <a:xfrm rot="-249609">
            <a:off x="11209271" y="2695364"/>
            <a:ext cx="4575121" cy="5563183"/>
          </a:xfrm>
          <a:custGeom>
            <a:avLst/>
            <a:gdLst/>
            <a:ahLst/>
            <a:cxnLst/>
            <a:rect l="l" t="t" r="r" b="b"/>
            <a:pathLst>
              <a:path w="4575121" h="5563183">
                <a:moveTo>
                  <a:pt x="0" y="0"/>
                </a:moveTo>
                <a:lnTo>
                  <a:pt x="4575121" y="0"/>
                </a:lnTo>
                <a:lnTo>
                  <a:pt x="4575121" y="5563183"/>
                </a:lnTo>
                <a:lnTo>
                  <a:pt x="0" y="5563183"/>
                </a:lnTo>
                <a:lnTo>
                  <a:pt x="0" y="0"/>
                </a:lnTo>
                <a:close/>
              </a:path>
            </a:pathLst>
          </a:custGeom>
          <a:blipFill>
            <a:blip r:embed="rId6"/>
            <a:stretch>
              <a:fillRect b="-4541"/>
            </a:stretch>
          </a:blipFill>
        </p:spPr>
        <p:txBody>
          <a:bodyPr/>
          <a:lstStyle/>
          <a:p>
            <a:endParaRPr lang="en-US"/>
          </a:p>
        </p:txBody>
      </p:sp>
      <p:sp>
        <p:nvSpPr>
          <p:cNvPr id="16" name="Freeform 16"/>
          <p:cNvSpPr/>
          <p:nvPr/>
        </p:nvSpPr>
        <p:spPr>
          <a:xfrm rot="9412580">
            <a:off x="1324416" y="-62269"/>
            <a:ext cx="9319188" cy="1991976"/>
          </a:xfrm>
          <a:custGeom>
            <a:avLst/>
            <a:gdLst/>
            <a:ahLst/>
            <a:cxnLst/>
            <a:rect l="l" t="t" r="r" b="b"/>
            <a:pathLst>
              <a:path w="9319188" h="1991976">
                <a:moveTo>
                  <a:pt x="0" y="0"/>
                </a:moveTo>
                <a:lnTo>
                  <a:pt x="9319188" y="0"/>
                </a:lnTo>
                <a:lnTo>
                  <a:pt x="9319188" y="1991976"/>
                </a:lnTo>
                <a:lnTo>
                  <a:pt x="0" y="1991976"/>
                </a:lnTo>
                <a:lnTo>
                  <a:pt x="0" y="0"/>
                </a:lnTo>
                <a:close/>
              </a:path>
            </a:pathLst>
          </a:custGeom>
          <a:blipFill>
            <a:blip r:embed="rId7"/>
            <a:stretch>
              <a:fillRect/>
            </a:stretch>
          </a:blipFill>
        </p:spPr>
        <p:txBody>
          <a:bodyPr/>
          <a:lstStyle/>
          <a:p>
            <a:endParaRPr lang="en-US"/>
          </a:p>
        </p:txBody>
      </p:sp>
      <p:sp>
        <p:nvSpPr>
          <p:cNvPr id="18" name="TextBox 18"/>
          <p:cNvSpPr txBox="1"/>
          <p:nvPr/>
        </p:nvSpPr>
        <p:spPr>
          <a:xfrm>
            <a:off x="1028700" y="3717832"/>
            <a:ext cx="8090574" cy="420370"/>
          </a:xfrm>
          <a:prstGeom prst="rect">
            <a:avLst/>
          </a:prstGeom>
        </p:spPr>
        <p:txBody>
          <a:bodyPr lIns="0" tIns="0" rIns="0" bIns="0" rtlCol="0" anchor="t">
            <a:spAutoFit/>
          </a:bodyPr>
          <a:lstStyle/>
          <a:p>
            <a:pPr>
              <a:lnSpc>
                <a:spcPts val="3079"/>
              </a:lnSpc>
            </a:pPr>
            <a:r>
              <a:rPr lang="en-US" sz="2199">
                <a:solidFill>
                  <a:srgbClr val="000000"/>
                </a:solidFill>
                <a:latin typeface="Times New Roman Bold"/>
              </a:rPr>
              <a:t>The Voice of Freedom Park</a:t>
            </a:r>
          </a:p>
        </p:txBody>
      </p:sp>
      <p:sp>
        <p:nvSpPr>
          <p:cNvPr id="19" name="TextBox 19"/>
          <p:cNvSpPr txBox="1"/>
          <p:nvPr/>
        </p:nvSpPr>
        <p:spPr>
          <a:xfrm>
            <a:off x="956941" y="4176445"/>
            <a:ext cx="7878316" cy="3940694"/>
          </a:xfrm>
          <a:prstGeom prst="rect">
            <a:avLst/>
          </a:prstGeom>
        </p:spPr>
        <p:txBody>
          <a:bodyPr lIns="0" tIns="0" rIns="0" bIns="0" rtlCol="0" anchor="t">
            <a:spAutoFit/>
          </a:bodyPr>
          <a:lstStyle/>
          <a:p>
            <a:pPr marL="474345" lvl="1" indent="-237490">
              <a:lnSpc>
                <a:spcPts val="3079"/>
              </a:lnSpc>
              <a:buFont typeface="Arial"/>
              <a:buChar char="•"/>
            </a:pPr>
            <a:r>
              <a:rPr lang="en-US" sz="2150" dirty="0">
                <a:solidFill>
                  <a:srgbClr val="000000"/>
                </a:solidFill>
                <a:latin typeface="Times New Roman"/>
              </a:rPr>
              <a:t>Commissioned in 2014 with its grand opening in 2018, the Voices of Freedom park was made to commemorate the 225th anniversary of the Slave Bill brought to fruition thanks to John Simcoe.</a:t>
            </a:r>
            <a:endParaRPr lang="en-US" sz="2150" dirty="0"/>
          </a:p>
          <a:p>
            <a:pPr>
              <a:lnSpc>
                <a:spcPts val="3079"/>
              </a:lnSpc>
            </a:pPr>
            <a:endParaRPr lang="en-US" sz="2199">
              <a:solidFill>
                <a:srgbClr val="000000"/>
              </a:solidFill>
              <a:latin typeface="Times New Roman"/>
            </a:endParaRPr>
          </a:p>
          <a:p>
            <a:pPr marL="474345" lvl="1" indent="-237490">
              <a:lnSpc>
                <a:spcPts val="3079"/>
              </a:lnSpc>
              <a:buFont typeface="Arial"/>
              <a:buChar char="•"/>
            </a:pPr>
            <a:r>
              <a:rPr lang="en-US" sz="2150" dirty="0">
                <a:solidFill>
                  <a:srgbClr val="000000"/>
                </a:solidFill>
                <a:latin typeface="Times New Roman"/>
              </a:rPr>
              <a:t>The park's goal to provide an accurate and complete story telling of history. The park is like a living book where those visiting can go on a self-guided walking tour journey, listening to some of the Black stories that passed through NOTL. Some notable stories that we have touched on such as Chloe Cooley and the Black Colored Corps.</a:t>
            </a:r>
            <a:endParaRPr lang="en-US" sz="2150" dirty="0">
              <a:solidFill>
                <a:srgbClr val="000000"/>
              </a:solidFill>
              <a:latin typeface="Times New Roman"/>
              <a:cs typeface="Times New Roman"/>
            </a:endParaRPr>
          </a:p>
        </p:txBody>
      </p:sp>
      <p:sp>
        <p:nvSpPr>
          <p:cNvPr id="20" name="Freeform 20"/>
          <p:cNvSpPr/>
          <p:nvPr/>
        </p:nvSpPr>
        <p:spPr>
          <a:xfrm rot="8583297" flipH="1">
            <a:off x="-1804247" y="-902899"/>
            <a:ext cx="4501271" cy="4417493"/>
          </a:xfrm>
          <a:custGeom>
            <a:avLst/>
            <a:gdLst/>
            <a:ahLst/>
            <a:cxnLst/>
            <a:rect l="l" t="t" r="r" b="b"/>
            <a:pathLst>
              <a:path w="4501271" h="4417493">
                <a:moveTo>
                  <a:pt x="4501272" y="0"/>
                </a:moveTo>
                <a:lnTo>
                  <a:pt x="0" y="0"/>
                </a:lnTo>
                <a:lnTo>
                  <a:pt x="0" y="4417493"/>
                </a:lnTo>
                <a:lnTo>
                  <a:pt x="4501272" y="4417493"/>
                </a:lnTo>
                <a:lnTo>
                  <a:pt x="4501272" y="0"/>
                </a:lnTo>
                <a:close/>
              </a:path>
            </a:pathLst>
          </a:custGeom>
          <a:blipFill>
            <a:blip r:embed="rId8"/>
            <a:stretch>
              <a:fillRect t="-182783" r="-177520"/>
            </a:stretch>
          </a:blipFill>
        </p:spPr>
        <p:txBody>
          <a:bodyPr/>
          <a:lstStyle/>
          <a:p>
            <a:endParaRPr lang="en-US"/>
          </a:p>
        </p:txBody>
      </p:sp>
      <p:sp>
        <p:nvSpPr>
          <p:cNvPr id="21" name="TextBox 21"/>
          <p:cNvSpPr txBox="1"/>
          <p:nvPr/>
        </p:nvSpPr>
        <p:spPr>
          <a:xfrm>
            <a:off x="660186" y="1779896"/>
            <a:ext cx="8938848" cy="1622679"/>
          </a:xfrm>
          <a:prstGeom prst="rect">
            <a:avLst/>
          </a:prstGeom>
        </p:spPr>
        <p:txBody>
          <a:bodyPr lIns="0" tIns="0" rIns="0" bIns="0" rtlCol="0" anchor="t">
            <a:spAutoFit/>
          </a:bodyPr>
          <a:lstStyle/>
          <a:p>
            <a:pPr marL="0" lvl="0" indent="0" algn="ctr">
              <a:lnSpc>
                <a:spcPts val="12543"/>
              </a:lnSpc>
            </a:pPr>
            <a:r>
              <a:rPr lang="en-US" sz="11100" spc="66">
                <a:solidFill>
                  <a:srgbClr val="163943"/>
                </a:solidFill>
                <a:latin typeface="Lumios Marker Bold"/>
              </a:rPr>
              <a:t>Niagara on the Lake</a:t>
            </a:r>
          </a:p>
        </p:txBody>
      </p:sp>
      <p:sp>
        <p:nvSpPr>
          <p:cNvPr id="23" name="TextBox 22">
            <a:extLst>
              <a:ext uri="{FF2B5EF4-FFF2-40B4-BE49-F238E27FC236}">
                <a16:creationId xmlns:a16="http://schemas.microsoft.com/office/drawing/2014/main" id="{2BBE134D-7C7D-ED12-A3CC-9ECFE3C7AF99}"/>
              </a:ext>
            </a:extLst>
          </p:cNvPr>
          <p:cNvSpPr txBox="1"/>
          <p:nvPr/>
        </p:nvSpPr>
        <p:spPr>
          <a:xfrm>
            <a:off x="0" y="9862457"/>
            <a:ext cx="4474028" cy="423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50" dirty="0">
                <a:solidFill>
                  <a:srgbClr val="9B7266"/>
                </a:solidFill>
                <a:latin typeface="Arimo"/>
              </a:rPr>
              <a:t>MANDY TAYLOR USSRF</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407" b="-9407"/>
            </a:stretch>
          </a:blipFill>
        </p:spPr>
        <p:txBody>
          <a:bodyPr/>
          <a:lstStyle/>
          <a:p>
            <a:endParaRPr lang="en-US"/>
          </a:p>
        </p:txBody>
      </p:sp>
      <p:sp>
        <p:nvSpPr>
          <p:cNvPr id="4" name="TextBox 4"/>
          <p:cNvSpPr txBox="1"/>
          <p:nvPr/>
        </p:nvSpPr>
        <p:spPr>
          <a:xfrm>
            <a:off x="6256108" y="2838513"/>
            <a:ext cx="5537350" cy="4375150"/>
          </a:xfrm>
          <a:prstGeom prst="rect">
            <a:avLst/>
          </a:prstGeom>
        </p:spPr>
        <p:txBody>
          <a:bodyPr lIns="0" tIns="0" rIns="0" bIns="0" rtlCol="0" anchor="t">
            <a:spAutoFit/>
          </a:bodyPr>
          <a:lstStyle/>
          <a:p>
            <a:pPr>
              <a:lnSpc>
                <a:spcPts val="3500"/>
              </a:lnSpc>
            </a:pPr>
            <a:r>
              <a:rPr lang="en-US" sz="2500">
                <a:solidFill>
                  <a:srgbClr val="000000"/>
                </a:solidFill>
                <a:latin typeface="Quattrocento Bold"/>
              </a:rPr>
              <a:t>Black Lives Matter</a:t>
            </a:r>
          </a:p>
          <a:p>
            <a:pPr marL="539751" lvl="1" indent="-269876">
              <a:lnSpc>
                <a:spcPts val="3500"/>
              </a:lnSpc>
              <a:buFont typeface="Arial"/>
              <a:buChar char="•"/>
            </a:pPr>
            <a:r>
              <a:rPr lang="en-US" sz="2500">
                <a:solidFill>
                  <a:srgbClr val="000000"/>
                </a:solidFill>
                <a:latin typeface="Quattrocento"/>
              </a:rPr>
              <a:t> A saying that made a movement </a:t>
            </a:r>
          </a:p>
          <a:p>
            <a:pPr marL="539751" lvl="1" indent="-269876">
              <a:lnSpc>
                <a:spcPts val="3500"/>
              </a:lnSpc>
              <a:buFont typeface="Arial"/>
              <a:buChar char="•"/>
            </a:pPr>
            <a:r>
              <a:rPr lang="en-US" sz="2500">
                <a:solidFill>
                  <a:srgbClr val="000000"/>
                </a:solidFill>
                <a:latin typeface="Quattrocento"/>
              </a:rPr>
              <a:t>Founded to fight the acquittal of Trayvon Martins Murderer</a:t>
            </a:r>
          </a:p>
          <a:p>
            <a:pPr marL="539751" lvl="1" indent="-269876">
              <a:lnSpc>
                <a:spcPts val="3500"/>
              </a:lnSpc>
              <a:buFont typeface="Arial"/>
              <a:buChar char="•"/>
            </a:pPr>
            <a:r>
              <a:rPr lang="en-US" sz="2500">
                <a:solidFill>
                  <a:srgbClr val="000000"/>
                </a:solidFill>
                <a:latin typeface="Quattrocento"/>
              </a:rPr>
              <a:t>Reached a peak in 2020 with death of George Floyd, Breonna Taylor, and Ahmaud Arbery</a:t>
            </a:r>
          </a:p>
          <a:p>
            <a:pPr marL="539751" lvl="1" indent="-269876">
              <a:lnSpc>
                <a:spcPts val="3500"/>
              </a:lnSpc>
              <a:buFont typeface="Arial"/>
              <a:buChar char="•"/>
            </a:pPr>
            <a:r>
              <a:rPr lang="en-US" sz="2500">
                <a:solidFill>
                  <a:srgbClr val="000000"/>
                </a:solidFill>
                <a:latin typeface="Quattrocento"/>
              </a:rPr>
              <a:t>Faced controversy when its founders were found to be using donated founds for personal use</a:t>
            </a:r>
          </a:p>
        </p:txBody>
      </p:sp>
      <p:sp>
        <p:nvSpPr>
          <p:cNvPr id="5" name="Freeform 5"/>
          <p:cNvSpPr/>
          <p:nvPr/>
        </p:nvSpPr>
        <p:spPr>
          <a:xfrm>
            <a:off x="0" y="2895663"/>
            <a:ext cx="5773954" cy="7461319"/>
          </a:xfrm>
          <a:custGeom>
            <a:avLst/>
            <a:gdLst/>
            <a:ahLst/>
            <a:cxnLst/>
            <a:rect l="l" t="t" r="r" b="b"/>
            <a:pathLst>
              <a:path w="5773954" h="7461319">
                <a:moveTo>
                  <a:pt x="0" y="0"/>
                </a:moveTo>
                <a:lnTo>
                  <a:pt x="5773954" y="0"/>
                </a:lnTo>
                <a:lnTo>
                  <a:pt x="5773954" y="7461319"/>
                </a:lnTo>
                <a:lnTo>
                  <a:pt x="0" y="7461319"/>
                </a:lnTo>
                <a:lnTo>
                  <a:pt x="0" y="0"/>
                </a:lnTo>
                <a:close/>
              </a:path>
            </a:pathLst>
          </a:custGeom>
          <a:blipFill>
            <a:blip r:embed="rId4"/>
            <a:stretch>
              <a:fillRect l="-21528" t="-8927" r="-35727" b="-10803"/>
            </a:stretch>
          </a:blipFill>
        </p:spPr>
        <p:txBody>
          <a:bodyPr/>
          <a:lstStyle/>
          <a:p>
            <a:endParaRPr lang="en-US"/>
          </a:p>
        </p:txBody>
      </p:sp>
      <p:sp>
        <p:nvSpPr>
          <p:cNvPr id="6" name="TextBox 6"/>
          <p:cNvSpPr txBox="1"/>
          <p:nvPr/>
        </p:nvSpPr>
        <p:spPr>
          <a:xfrm>
            <a:off x="12275613" y="5086350"/>
            <a:ext cx="5586493" cy="4375150"/>
          </a:xfrm>
          <a:prstGeom prst="rect">
            <a:avLst/>
          </a:prstGeom>
        </p:spPr>
        <p:txBody>
          <a:bodyPr lIns="0" tIns="0" rIns="0" bIns="0" rtlCol="0" anchor="t">
            <a:spAutoFit/>
          </a:bodyPr>
          <a:lstStyle/>
          <a:p>
            <a:pPr>
              <a:lnSpc>
                <a:spcPts val="3500"/>
              </a:lnSpc>
            </a:pPr>
            <a:r>
              <a:rPr lang="en-US" sz="2500">
                <a:solidFill>
                  <a:srgbClr val="000000"/>
                </a:solidFill>
                <a:latin typeface="Quattrocento Bold"/>
              </a:rPr>
              <a:t>Justice for Black Lives </a:t>
            </a:r>
          </a:p>
          <a:p>
            <a:pPr marL="539751" lvl="1" indent="-269876">
              <a:lnSpc>
                <a:spcPts val="3500"/>
              </a:lnSpc>
              <a:buFont typeface="Arial"/>
              <a:buChar char="•"/>
            </a:pPr>
            <a:r>
              <a:rPr lang="en-US" sz="2500">
                <a:solidFill>
                  <a:srgbClr val="000000"/>
                </a:solidFill>
                <a:latin typeface="Quattrocento"/>
              </a:rPr>
              <a:t>A grassroots organization founded right here in Niagara falls by Sherri Darlene </a:t>
            </a:r>
          </a:p>
          <a:p>
            <a:pPr marL="539751" lvl="1" indent="-269876">
              <a:lnSpc>
                <a:spcPts val="3500"/>
              </a:lnSpc>
              <a:buFont typeface="Arial"/>
              <a:buChar char="•"/>
            </a:pPr>
            <a:r>
              <a:rPr lang="en-US" sz="2500">
                <a:solidFill>
                  <a:srgbClr val="000000"/>
                </a:solidFill>
                <a:latin typeface="Quattrocento"/>
              </a:rPr>
              <a:t>Not associated with the BLM movement </a:t>
            </a:r>
          </a:p>
          <a:p>
            <a:pPr marL="539751" lvl="1" indent="-269876">
              <a:lnSpc>
                <a:spcPts val="3500"/>
              </a:lnSpc>
              <a:buFont typeface="Arial"/>
              <a:buChar char="•"/>
            </a:pPr>
            <a:r>
              <a:rPr lang="en-US" sz="2500">
                <a:solidFill>
                  <a:srgbClr val="000000"/>
                </a:solidFill>
                <a:latin typeface="Quattrocento"/>
              </a:rPr>
              <a:t>Fighting for justice, promoting equity, and creating a space for belonging and Identity for local Niagara Black people.</a:t>
            </a:r>
          </a:p>
        </p:txBody>
      </p:sp>
      <p:sp>
        <p:nvSpPr>
          <p:cNvPr id="7" name="Freeform 7"/>
          <p:cNvSpPr/>
          <p:nvPr/>
        </p:nvSpPr>
        <p:spPr>
          <a:xfrm rot="-9528897">
            <a:off x="8094875" y="-1916987"/>
            <a:ext cx="11968379" cy="4247615"/>
          </a:xfrm>
          <a:custGeom>
            <a:avLst/>
            <a:gdLst/>
            <a:ahLst/>
            <a:cxnLst/>
            <a:rect l="l" t="t" r="r" b="b"/>
            <a:pathLst>
              <a:path w="11968379" h="4247615">
                <a:moveTo>
                  <a:pt x="0" y="0"/>
                </a:moveTo>
                <a:lnTo>
                  <a:pt x="11968379" y="0"/>
                </a:lnTo>
                <a:lnTo>
                  <a:pt x="11968379" y="4247615"/>
                </a:lnTo>
                <a:lnTo>
                  <a:pt x="0" y="4247615"/>
                </a:lnTo>
                <a:lnTo>
                  <a:pt x="0" y="0"/>
                </a:lnTo>
                <a:close/>
              </a:path>
            </a:pathLst>
          </a:custGeom>
          <a:blipFill>
            <a:blip r:embed="rId5"/>
            <a:stretch>
              <a:fillRect l="-9566" r="-36995" b="-53714"/>
            </a:stretch>
          </a:blipFill>
        </p:spPr>
        <p:txBody>
          <a:bodyPr/>
          <a:lstStyle/>
          <a:p>
            <a:endParaRPr lang="en-US"/>
          </a:p>
        </p:txBody>
      </p:sp>
      <p:sp>
        <p:nvSpPr>
          <p:cNvPr id="8" name="Freeform 8"/>
          <p:cNvSpPr/>
          <p:nvPr/>
        </p:nvSpPr>
        <p:spPr>
          <a:xfrm rot="-10113293">
            <a:off x="12602022" y="9465127"/>
            <a:ext cx="6926204" cy="1480476"/>
          </a:xfrm>
          <a:custGeom>
            <a:avLst/>
            <a:gdLst/>
            <a:ahLst/>
            <a:cxnLst/>
            <a:rect l="l" t="t" r="r" b="b"/>
            <a:pathLst>
              <a:path w="6926204" h="1480476">
                <a:moveTo>
                  <a:pt x="0" y="0"/>
                </a:moveTo>
                <a:lnTo>
                  <a:pt x="6926204" y="0"/>
                </a:lnTo>
                <a:lnTo>
                  <a:pt x="6926204" y="1480476"/>
                </a:lnTo>
                <a:lnTo>
                  <a:pt x="0" y="1480476"/>
                </a:lnTo>
                <a:lnTo>
                  <a:pt x="0" y="0"/>
                </a:lnTo>
                <a:close/>
              </a:path>
            </a:pathLst>
          </a:custGeom>
          <a:blipFill>
            <a:blip r:embed="rId6"/>
            <a:stretch>
              <a:fillRect/>
            </a:stretch>
          </a:blipFill>
        </p:spPr>
        <p:txBody>
          <a:bodyPr/>
          <a:lstStyle/>
          <a:p>
            <a:endParaRPr lang="en-US"/>
          </a:p>
        </p:txBody>
      </p:sp>
      <p:sp>
        <p:nvSpPr>
          <p:cNvPr id="10" name="Freeform 10"/>
          <p:cNvSpPr/>
          <p:nvPr/>
        </p:nvSpPr>
        <p:spPr>
          <a:xfrm>
            <a:off x="14679994" y="738264"/>
            <a:ext cx="2770260" cy="2836102"/>
          </a:xfrm>
          <a:custGeom>
            <a:avLst/>
            <a:gdLst/>
            <a:ahLst/>
            <a:cxnLst/>
            <a:rect l="l" t="t" r="r" b="b"/>
            <a:pathLst>
              <a:path w="2770260" h="2836102">
                <a:moveTo>
                  <a:pt x="0" y="0"/>
                </a:moveTo>
                <a:lnTo>
                  <a:pt x="2770260" y="0"/>
                </a:lnTo>
                <a:lnTo>
                  <a:pt x="2770260" y="2836102"/>
                </a:lnTo>
                <a:lnTo>
                  <a:pt x="0" y="2836102"/>
                </a:lnTo>
                <a:lnTo>
                  <a:pt x="0" y="0"/>
                </a:lnTo>
                <a:close/>
              </a:path>
            </a:pathLst>
          </a:custGeom>
          <a:blipFill>
            <a:blip r:embed="rId7"/>
            <a:stretch>
              <a:fillRect l="-1220" r="-1220"/>
            </a:stretch>
          </a:blipFill>
        </p:spPr>
        <p:txBody>
          <a:bodyPr/>
          <a:lstStyle/>
          <a:p>
            <a:endParaRPr lang="en-US"/>
          </a:p>
        </p:txBody>
      </p:sp>
      <p:sp>
        <p:nvSpPr>
          <p:cNvPr id="11" name="TextBox 11"/>
          <p:cNvSpPr txBox="1"/>
          <p:nvPr/>
        </p:nvSpPr>
        <p:spPr>
          <a:xfrm>
            <a:off x="3219141" y="533636"/>
            <a:ext cx="11849719" cy="1622679"/>
          </a:xfrm>
          <a:prstGeom prst="rect">
            <a:avLst/>
          </a:prstGeom>
        </p:spPr>
        <p:txBody>
          <a:bodyPr lIns="0" tIns="0" rIns="0" bIns="0" rtlCol="0" anchor="t">
            <a:spAutoFit/>
          </a:bodyPr>
          <a:lstStyle/>
          <a:p>
            <a:pPr marL="0" lvl="0" indent="0" algn="ctr">
              <a:lnSpc>
                <a:spcPts val="12543"/>
              </a:lnSpc>
            </a:pPr>
            <a:r>
              <a:rPr lang="en-US" sz="11100" spc="266">
                <a:solidFill>
                  <a:srgbClr val="163943"/>
                </a:solidFill>
                <a:latin typeface="Lumios Marker Bold"/>
              </a:rPr>
              <a:t>BLM &amp; Black Movements</a:t>
            </a:r>
          </a:p>
        </p:txBody>
      </p:sp>
      <p:sp>
        <p:nvSpPr>
          <p:cNvPr id="13" name="TextBox 12">
            <a:extLst>
              <a:ext uri="{FF2B5EF4-FFF2-40B4-BE49-F238E27FC236}">
                <a16:creationId xmlns:a16="http://schemas.microsoft.com/office/drawing/2014/main" id="{2C4D612B-6868-8254-F65B-D54CD50B0E19}"/>
              </a:ext>
            </a:extLst>
          </p:cNvPr>
          <p:cNvSpPr txBox="1"/>
          <p:nvPr/>
        </p:nvSpPr>
        <p:spPr>
          <a:xfrm>
            <a:off x="0" y="9862457"/>
            <a:ext cx="4474028" cy="423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50" dirty="0">
                <a:solidFill>
                  <a:srgbClr val="9B7266"/>
                </a:solidFill>
                <a:latin typeface="Arimo"/>
              </a:rPr>
              <a:t>MANDY TAYLOR USSRF</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999" b="-9000"/>
            </a:stretch>
          </a:blipFill>
        </p:spPr>
        <p:txBody>
          <a:bodyPr/>
          <a:lstStyle/>
          <a:p>
            <a:endParaRPr lang="en-US"/>
          </a:p>
        </p:txBody>
      </p:sp>
      <p:sp>
        <p:nvSpPr>
          <p:cNvPr id="4" name="Freeform 4"/>
          <p:cNvSpPr/>
          <p:nvPr/>
        </p:nvSpPr>
        <p:spPr>
          <a:xfrm rot="10194838">
            <a:off x="4057387" y="-708265"/>
            <a:ext cx="9778415" cy="2090136"/>
          </a:xfrm>
          <a:custGeom>
            <a:avLst/>
            <a:gdLst/>
            <a:ahLst/>
            <a:cxnLst/>
            <a:rect l="l" t="t" r="r" b="b"/>
            <a:pathLst>
              <a:path w="9778415" h="2090136">
                <a:moveTo>
                  <a:pt x="0" y="0"/>
                </a:moveTo>
                <a:lnTo>
                  <a:pt x="9778415" y="0"/>
                </a:lnTo>
                <a:lnTo>
                  <a:pt x="9778415" y="2090136"/>
                </a:lnTo>
                <a:lnTo>
                  <a:pt x="0" y="2090136"/>
                </a:lnTo>
                <a:lnTo>
                  <a:pt x="0" y="0"/>
                </a:lnTo>
                <a:close/>
              </a:path>
            </a:pathLst>
          </a:custGeom>
          <a:blipFill>
            <a:blip r:embed="rId4"/>
            <a:stretch>
              <a:fillRect/>
            </a:stretch>
          </a:blipFill>
        </p:spPr>
        <p:txBody>
          <a:bodyPr/>
          <a:lstStyle/>
          <a:p>
            <a:endParaRPr lang="en-US"/>
          </a:p>
        </p:txBody>
      </p:sp>
      <p:sp>
        <p:nvSpPr>
          <p:cNvPr id="5" name="Freeform 5"/>
          <p:cNvSpPr/>
          <p:nvPr/>
        </p:nvSpPr>
        <p:spPr>
          <a:xfrm rot="-1293993">
            <a:off x="-1937144" y="-1328840"/>
            <a:ext cx="7369652" cy="2657681"/>
          </a:xfrm>
          <a:custGeom>
            <a:avLst/>
            <a:gdLst/>
            <a:ahLst/>
            <a:cxnLst/>
            <a:rect l="l" t="t" r="r" b="b"/>
            <a:pathLst>
              <a:path w="7369652" h="2657681">
                <a:moveTo>
                  <a:pt x="0" y="0"/>
                </a:moveTo>
                <a:lnTo>
                  <a:pt x="7369652" y="0"/>
                </a:lnTo>
                <a:lnTo>
                  <a:pt x="7369652" y="2657680"/>
                </a:lnTo>
                <a:lnTo>
                  <a:pt x="0" y="2657680"/>
                </a:lnTo>
                <a:lnTo>
                  <a:pt x="0" y="0"/>
                </a:lnTo>
                <a:close/>
              </a:path>
            </a:pathLst>
          </a:custGeom>
          <a:blipFill>
            <a:blip r:embed="rId5"/>
            <a:stretch>
              <a:fillRect/>
            </a:stretch>
          </a:blipFill>
        </p:spPr>
        <p:txBody>
          <a:bodyPr/>
          <a:lstStyle/>
          <a:p>
            <a:endParaRPr lang="en-US"/>
          </a:p>
        </p:txBody>
      </p:sp>
      <p:sp>
        <p:nvSpPr>
          <p:cNvPr id="7" name="Freeform 7"/>
          <p:cNvSpPr/>
          <p:nvPr/>
        </p:nvSpPr>
        <p:spPr>
          <a:xfrm>
            <a:off x="5208911" y="56543"/>
            <a:ext cx="7475367" cy="10528686"/>
          </a:xfrm>
          <a:custGeom>
            <a:avLst/>
            <a:gdLst/>
            <a:ahLst/>
            <a:cxnLst/>
            <a:rect l="l" t="t" r="r" b="b"/>
            <a:pathLst>
              <a:path w="7475367" h="10528686">
                <a:moveTo>
                  <a:pt x="0" y="0"/>
                </a:moveTo>
                <a:lnTo>
                  <a:pt x="7475367" y="0"/>
                </a:lnTo>
                <a:lnTo>
                  <a:pt x="7475367" y="10528686"/>
                </a:lnTo>
                <a:lnTo>
                  <a:pt x="0" y="10528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5338759" y="2679151"/>
            <a:ext cx="7215671" cy="2296668"/>
          </a:xfrm>
          <a:prstGeom prst="rect">
            <a:avLst/>
          </a:prstGeom>
        </p:spPr>
        <p:txBody>
          <a:bodyPr lIns="0" tIns="0" rIns="0" bIns="0" rtlCol="0" anchor="t">
            <a:spAutoFit/>
          </a:bodyPr>
          <a:lstStyle/>
          <a:p>
            <a:pPr algn="ctr">
              <a:lnSpc>
                <a:spcPts val="8436"/>
              </a:lnSpc>
            </a:pPr>
            <a:r>
              <a:rPr lang="en-US" sz="11100" spc="299" dirty="0">
                <a:solidFill>
                  <a:srgbClr val="FFFFFF"/>
                </a:solidFill>
                <a:latin typeface="Lumios Marker"/>
              </a:rPr>
              <a:t>Homework Presentations</a:t>
            </a:r>
          </a:p>
        </p:txBody>
      </p:sp>
      <p:sp>
        <p:nvSpPr>
          <p:cNvPr id="10" name="TextBox 9">
            <a:extLst>
              <a:ext uri="{FF2B5EF4-FFF2-40B4-BE49-F238E27FC236}">
                <a16:creationId xmlns:a16="http://schemas.microsoft.com/office/drawing/2014/main" id="{D67A2E07-A8F7-B433-AF1C-8ACCE4C0926A}"/>
              </a:ext>
            </a:extLst>
          </p:cNvPr>
          <p:cNvSpPr txBox="1"/>
          <p:nvPr/>
        </p:nvSpPr>
        <p:spPr>
          <a:xfrm>
            <a:off x="0" y="9862457"/>
            <a:ext cx="4474028" cy="423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50" dirty="0">
                <a:solidFill>
                  <a:srgbClr val="9B7266"/>
                </a:solidFill>
                <a:latin typeface="Arimo"/>
              </a:rPr>
              <a:t>MANDY TAYLOR USSRF</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407" b="-9407"/>
            </a:stretch>
          </a:blipFill>
        </p:spPr>
        <p:txBody>
          <a:bodyPr/>
          <a:lstStyle/>
          <a:p>
            <a:endParaRPr lang="en-US"/>
          </a:p>
        </p:txBody>
      </p:sp>
      <p:sp>
        <p:nvSpPr>
          <p:cNvPr id="3" name="Freeform 3"/>
          <p:cNvSpPr/>
          <p:nvPr/>
        </p:nvSpPr>
        <p:spPr>
          <a:xfrm rot="1468127">
            <a:off x="11327173" y="-2363664"/>
            <a:ext cx="10033220" cy="4286368"/>
          </a:xfrm>
          <a:custGeom>
            <a:avLst/>
            <a:gdLst/>
            <a:ahLst/>
            <a:cxnLst/>
            <a:rect l="l" t="t" r="r" b="b"/>
            <a:pathLst>
              <a:path w="10033220" h="4286368">
                <a:moveTo>
                  <a:pt x="0" y="0"/>
                </a:moveTo>
                <a:lnTo>
                  <a:pt x="10033220" y="0"/>
                </a:lnTo>
                <a:lnTo>
                  <a:pt x="10033220" y="4286368"/>
                </a:lnTo>
                <a:lnTo>
                  <a:pt x="0" y="4286368"/>
                </a:lnTo>
                <a:lnTo>
                  <a:pt x="0" y="0"/>
                </a:lnTo>
                <a:close/>
              </a:path>
            </a:pathLst>
          </a:custGeom>
          <a:blipFill>
            <a:blip r:embed="rId4"/>
            <a:stretch>
              <a:fillRect l="-10538" r="-10538" b="-5491"/>
            </a:stretch>
          </a:blipFill>
        </p:spPr>
        <p:txBody>
          <a:bodyPr/>
          <a:lstStyle/>
          <a:p>
            <a:endParaRPr lang="en-US"/>
          </a:p>
        </p:txBody>
      </p:sp>
      <p:sp>
        <p:nvSpPr>
          <p:cNvPr id="4" name="TextBox 4"/>
          <p:cNvSpPr txBox="1"/>
          <p:nvPr/>
        </p:nvSpPr>
        <p:spPr>
          <a:xfrm>
            <a:off x="1898481" y="3049324"/>
            <a:ext cx="6955689" cy="1603248"/>
          </a:xfrm>
          <a:prstGeom prst="rect">
            <a:avLst/>
          </a:prstGeom>
        </p:spPr>
        <p:txBody>
          <a:bodyPr lIns="0" tIns="0" rIns="0" bIns="0" rtlCol="0" anchor="t">
            <a:spAutoFit/>
          </a:bodyPr>
          <a:lstStyle/>
          <a:p>
            <a:pPr marL="0" lvl="0" indent="0">
              <a:lnSpc>
                <a:spcPts val="12321"/>
              </a:lnSpc>
            </a:pPr>
            <a:r>
              <a:rPr lang="en-US" sz="11100" spc="333">
                <a:solidFill>
                  <a:srgbClr val="163943"/>
                </a:solidFill>
                <a:latin typeface="Lumios Marker Bold"/>
              </a:rPr>
              <a:t>Day 5 </a:t>
            </a:r>
          </a:p>
        </p:txBody>
      </p:sp>
      <p:sp>
        <p:nvSpPr>
          <p:cNvPr id="5" name="TextBox 5"/>
          <p:cNvSpPr txBox="1"/>
          <p:nvPr/>
        </p:nvSpPr>
        <p:spPr>
          <a:xfrm>
            <a:off x="1898481" y="4557322"/>
            <a:ext cx="5095426" cy="3806190"/>
          </a:xfrm>
          <a:prstGeom prst="rect">
            <a:avLst/>
          </a:prstGeom>
        </p:spPr>
        <p:txBody>
          <a:bodyPr lIns="0" tIns="0" rIns="0" bIns="0" rtlCol="0" anchor="t">
            <a:spAutoFit/>
          </a:bodyPr>
          <a:lstStyle/>
          <a:p>
            <a:pPr marL="518158" lvl="1" indent="-259079">
              <a:lnSpc>
                <a:spcPts val="3359"/>
              </a:lnSpc>
              <a:buFont typeface="Arial"/>
              <a:buChar char="•"/>
            </a:pPr>
            <a:r>
              <a:rPr lang="en-US" sz="2399">
                <a:solidFill>
                  <a:srgbClr val="000000"/>
                </a:solidFill>
                <a:latin typeface="Times New Roman Bold"/>
              </a:rPr>
              <a:t>Bus tour of Fort Erie sites</a:t>
            </a:r>
          </a:p>
          <a:p>
            <a:pPr marL="518158" lvl="1" indent="-259079">
              <a:lnSpc>
                <a:spcPts val="3359"/>
              </a:lnSpc>
              <a:buFont typeface="Arial"/>
              <a:buChar char="•"/>
            </a:pPr>
            <a:r>
              <a:rPr lang="en-US" sz="2399">
                <a:solidFill>
                  <a:srgbClr val="000000"/>
                </a:solidFill>
                <a:latin typeface="Times New Roman Bold"/>
              </a:rPr>
              <a:t>Lunch </a:t>
            </a:r>
          </a:p>
          <a:p>
            <a:pPr marL="518158" lvl="1" indent="-259079">
              <a:lnSpc>
                <a:spcPts val="3359"/>
              </a:lnSpc>
              <a:buFont typeface="Arial"/>
              <a:buChar char="•"/>
            </a:pPr>
            <a:r>
              <a:rPr lang="en-US" sz="2399">
                <a:solidFill>
                  <a:srgbClr val="000000"/>
                </a:solidFill>
                <a:latin typeface="Times New Roman Bold"/>
              </a:rPr>
              <a:t>Bring:</a:t>
            </a:r>
          </a:p>
          <a:p>
            <a:pPr marL="1036317" lvl="2" indent="-345439">
              <a:lnSpc>
                <a:spcPts val="3359"/>
              </a:lnSpc>
              <a:buFont typeface="Arial"/>
              <a:buChar char="⚬"/>
            </a:pPr>
            <a:r>
              <a:rPr lang="en-US" sz="2399">
                <a:solidFill>
                  <a:srgbClr val="000000"/>
                </a:solidFill>
                <a:latin typeface="Times New Roman Bold"/>
              </a:rPr>
              <a:t>Sunscreen</a:t>
            </a:r>
          </a:p>
          <a:p>
            <a:pPr marL="1036317" lvl="2" indent="-345439">
              <a:lnSpc>
                <a:spcPts val="3359"/>
              </a:lnSpc>
              <a:buFont typeface="Arial"/>
              <a:buChar char="⚬"/>
            </a:pPr>
            <a:r>
              <a:rPr lang="en-US" sz="2399">
                <a:solidFill>
                  <a:srgbClr val="000000"/>
                </a:solidFill>
                <a:latin typeface="Times New Roman Bold"/>
              </a:rPr>
              <a:t>Camera / phone for photos</a:t>
            </a:r>
          </a:p>
          <a:p>
            <a:pPr marL="1036317" lvl="2" indent="-345439">
              <a:lnSpc>
                <a:spcPts val="3359"/>
              </a:lnSpc>
              <a:buFont typeface="Arial"/>
              <a:buChar char="⚬"/>
            </a:pPr>
            <a:r>
              <a:rPr lang="en-US" sz="2399">
                <a:solidFill>
                  <a:srgbClr val="000000"/>
                </a:solidFill>
                <a:latin typeface="Times New Roman Bold"/>
              </a:rPr>
              <a:t>Comfortable shoes</a:t>
            </a:r>
          </a:p>
          <a:p>
            <a:pPr marL="1036317" lvl="2" indent="-345439">
              <a:lnSpc>
                <a:spcPts val="3359"/>
              </a:lnSpc>
              <a:buFont typeface="Arial"/>
              <a:buChar char="⚬"/>
            </a:pPr>
            <a:r>
              <a:rPr lang="en-US" sz="2399">
                <a:solidFill>
                  <a:srgbClr val="000000"/>
                </a:solidFill>
                <a:latin typeface="Times New Roman Bold"/>
              </a:rPr>
              <a:t>Sensible seasonal clothing </a:t>
            </a:r>
          </a:p>
          <a:p>
            <a:pPr marL="1036317" lvl="2" indent="-345439">
              <a:lnSpc>
                <a:spcPts val="3359"/>
              </a:lnSpc>
              <a:buFont typeface="Arial"/>
              <a:buChar char="⚬"/>
            </a:pPr>
            <a:r>
              <a:rPr lang="en-US" sz="2399">
                <a:solidFill>
                  <a:srgbClr val="000000"/>
                </a:solidFill>
                <a:latin typeface="Times New Roman Bold"/>
              </a:rPr>
              <a:t>Respectful and curious mindset</a:t>
            </a:r>
          </a:p>
          <a:p>
            <a:pPr>
              <a:lnSpc>
                <a:spcPts val="3359"/>
              </a:lnSpc>
            </a:pPr>
            <a:endParaRPr lang="en-US" sz="2399">
              <a:solidFill>
                <a:srgbClr val="000000"/>
              </a:solidFill>
              <a:latin typeface="Times New Roman Bold"/>
            </a:endParaRPr>
          </a:p>
        </p:txBody>
      </p:sp>
      <p:grpSp>
        <p:nvGrpSpPr>
          <p:cNvPr id="6" name="Group 6"/>
          <p:cNvGrpSpPr>
            <a:grpSpLocks noChangeAspect="1"/>
          </p:cNvGrpSpPr>
          <p:nvPr/>
        </p:nvGrpSpPr>
        <p:grpSpPr>
          <a:xfrm>
            <a:off x="7562462" y="2339565"/>
            <a:ext cx="9366318" cy="6487043"/>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l="-1348" r="-134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3" name="Freeform 13"/>
          <p:cNvSpPr/>
          <p:nvPr/>
        </p:nvSpPr>
        <p:spPr>
          <a:xfrm rot="-1132411">
            <a:off x="5193583" y="7619000"/>
            <a:ext cx="2434965" cy="1540790"/>
          </a:xfrm>
          <a:custGeom>
            <a:avLst/>
            <a:gdLst/>
            <a:ahLst/>
            <a:cxnLst/>
            <a:rect l="l" t="t" r="r" b="b"/>
            <a:pathLst>
              <a:path w="2434965" h="1540790">
                <a:moveTo>
                  <a:pt x="0" y="0"/>
                </a:moveTo>
                <a:lnTo>
                  <a:pt x="2434965" y="0"/>
                </a:lnTo>
                <a:lnTo>
                  <a:pt x="2434965" y="1540790"/>
                </a:lnTo>
                <a:lnTo>
                  <a:pt x="0" y="1540790"/>
                </a:lnTo>
                <a:lnTo>
                  <a:pt x="0" y="0"/>
                </a:lnTo>
                <a:close/>
              </a:path>
            </a:pathLst>
          </a:custGeom>
          <a:blipFill>
            <a:blip r:embed="rId7"/>
            <a:stretch>
              <a:fillRect/>
            </a:stretch>
          </a:blipFill>
        </p:spPr>
        <p:txBody>
          <a:bodyPr/>
          <a:lstStyle/>
          <a:p>
            <a:endParaRPr lang="en-US"/>
          </a:p>
        </p:txBody>
      </p:sp>
      <p:sp>
        <p:nvSpPr>
          <p:cNvPr id="15" name="TextBox 14">
            <a:extLst>
              <a:ext uri="{FF2B5EF4-FFF2-40B4-BE49-F238E27FC236}">
                <a16:creationId xmlns:a16="http://schemas.microsoft.com/office/drawing/2014/main" id="{E38FCC49-CD48-5348-AAFC-C1EBE374A31D}"/>
              </a:ext>
            </a:extLst>
          </p:cNvPr>
          <p:cNvSpPr txBox="1"/>
          <p:nvPr/>
        </p:nvSpPr>
        <p:spPr>
          <a:xfrm>
            <a:off x="0" y="9862457"/>
            <a:ext cx="4474028" cy="423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50" dirty="0">
                <a:solidFill>
                  <a:srgbClr val="9B7266"/>
                </a:solidFill>
                <a:latin typeface="Arimo"/>
              </a:rPr>
              <a:t>MANDY TAYLOR USSRF</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999" b="-9000"/>
            </a:stretch>
          </a:blipFill>
        </p:spPr>
        <p:txBody>
          <a:bodyPr/>
          <a:lstStyle/>
          <a:p>
            <a:endParaRPr lang="en-US"/>
          </a:p>
        </p:txBody>
      </p:sp>
      <p:sp>
        <p:nvSpPr>
          <p:cNvPr id="3" name="Freeform 3"/>
          <p:cNvSpPr/>
          <p:nvPr/>
        </p:nvSpPr>
        <p:spPr>
          <a:xfrm rot="-534156">
            <a:off x="4923087" y="8671308"/>
            <a:ext cx="16675220" cy="6041390"/>
          </a:xfrm>
          <a:custGeom>
            <a:avLst/>
            <a:gdLst/>
            <a:ahLst/>
            <a:cxnLst/>
            <a:rect l="l" t="t" r="r" b="b"/>
            <a:pathLst>
              <a:path w="16675220" h="6041390">
                <a:moveTo>
                  <a:pt x="0" y="0"/>
                </a:moveTo>
                <a:lnTo>
                  <a:pt x="16675220" y="0"/>
                </a:lnTo>
                <a:lnTo>
                  <a:pt x="16675220" y="6041390"/>
                </a:lnTo>
                <a:lnTo>
                  <a:pt x="0" y="6041390"/>
                </a:lnTo>
                <a:lnTo>
                  <a:pt x="0" y="0"/>
                </a:lnTo>
                <a:close/>
              </a:path>
            </a:pathLst>
          </a:custGeom>
          <a:blipFill>
            <a:blip r:embed="rId4"/>
            <a:stretch>
              <a:fillRect t="-1369" b="-1369"/>
            </a:stretch>
          </a:blipFill>
        </p:spPr>
        <p:txBody>
          <a:bodyPr/>
          <a:lstStyle/>
          <a:p>
            <a:endParaRPr lang="en-US"/>
          </a:p>
        </p:txBody>
      </p:sp>
      <p:sp>
        <p:nvSpPr>
          <p:cNvPr id="5" name="Freeform 5"/>
          <p:cNvSpPr/>
          <p:nvPr/>
        </p:nvSpPr>
        <p:spPr>
          <a:xfrm rot="-8100000">
            <a:off x="11867759" y="-169512"/>
            <a:ext cx="10531757" cy="3134336"/>
          </a:xfrm>
          <a:custGeom>
            <a:avLst/>
            <a:gdLst/>
            <a:ahLst/>
            <a:cxnLst/>
            <a:rect l="l" t="t" r="r" b="b"/>
            <a:pathLst>
              <a:path w="10531757" h="3134336">
                <a:moveTo>
                  <a:pt x="0" y="0"/>
                </a:moveTo>
                <a:lnTo>
                  <a:pt x="10531757" y="0"/>
                </a:lnTo>
                <a:lnTo>
                  <a:pt x="10531757" y="3134336"/>
                </a:lnTo>
                <a:lnTo>
                  <a:pt x="0" y="3134336"/>
                </a:lnTo>
                <a:lnTo>
                  <a:pt x="0" y="0"/>
                </a:lnTo>
                <a:close/>
              </a:path>
            </a:pathLst>
          </a:custGeom>
          <a:blipFill>
            <a:blip r:embed="rId5"/>
            <a:stretch>
              <a:fillRect l="-19615" r="-19615"/>
            </a:stretch>
          </a:blipFill>
        </p:spPr>
        <p:txBody>
          <a:bodyPr/>
          <a:lstStyle/>
          <a:p>
            <a:endParaRPr lang="en-US"/>
          </a:p>
        </p:txBody>
      </p:sp>
      <p:sp>
        <p:nvSpPr>
          <p:cNvPr id="6" name="Freeform 6"/>
          <p:cNvSpPr/>
          <p:nvPr/>
        </p:nvSpPr>
        <p:spPr>
          <a:xfrm rot="-1874700" flipH="1">
            <a:off x="15303388" y="7903634"/>
            <a:ext cx="3660499" cy="3927223"/>
          </a:xfrm>
          <a:custGeom>
            <a:avLst/>
            <a:gdLst/>
            <a:ahLst/>
            <a:cxnLst/>
            <a:rect l="l" t="t" r="r" b="b"/>
            <a:pathLst>
              <a:path w="3660499" h="3927223">
                <a:moveTo>
                  <a:pt x="3660499" y="0"/>
                </a:moveTo>
                <a:lnTo>
                  <a:pt x="0" y="0"/>
                </a:lnTo>
                <a:lnTo>
                  <a:pt x="0" y="3927223"/>
                </a:lnTo>
                <a:lnTo>
                  <a:pt x="3660499" y="3927223"/>
                </a:lnTo>
                <a:lnTo>
                  <a:pt x="3660499" y="0"/>
                </a:lnTo>
                <a:close/>
              </a:path>
            </a:pathLst>
          </a:custGeom>
          <a:blipFill>
            <a:blip r:embed="rId6"/>
            <a:stretch>
              <a:fillRect/>
            </a:stretch>
          </a:blipFill>
        </p:spPr>
        <p:txBody>
          <a:bodyPr/>
          <a:lstStyle/>
          <a:p>
            <a:endParaRPr lang="en-US"/>
          </a:p>
        </p:txBody>
      </p:sp>
      <p:sp>
        <p:nvSpPr>
          <p:cNvPr id="7" name="TextBox 7"/>
          <p:cNvSpPr txBox="1"/>
          <p:nvPr/>
        </p:nvSpPr>
        <p:spPr>
          <a:xfrm>
            <a:off x="1290377" y="2396601"/>
            <a:ext cx="15222526" cy="6776086"/>
          </a:xfrm>
          <a:prstGeom prst="rect">
            <a:avLst/>
          </a:prstGeom>
        </p:spPr>
        <p:txBody>
          <a:bodyPr lIns="0" tIns="0" rIns="0" bIns="0" rtlCol="0" anchor="t">
            <a:spAutoFit/>
          </a:bodyPr>
          <a:lstStyle/>
          <a:p>
            <a:pPr algn="ctr">
              <a:lnSpc>
                <a:spcPts val="5039"/>
              </a:lnSpc>
            </a:pPr>
            <a:r>
              <a:rPr lang="en-US" sz="3599">
                <a:solidFill>
                  <a:srgbClr val="000000"/>
                </a:solidFill>
                <a:latin typeface="Times New Roman"/>
              </a:rPr>
              <a:t>Over the past week we have explored local history, and discussed the importance of localizing Black History.</a:t>
            </a:r>
          </a:p>
          <a:p>
            <a:pPr algn="ctr">
              <a:lnSpc>
                <a:spcPts val="1399"/>
              </a:lnSpc>
            </a:pPr>
            <a:endParaRPr lang="en-US" sz="3599">
              <a:solidFill>
                <a:srgbClr val="000000"/>
              </a:solidFill>
              <a:latin typeface="Times New Roman"/>
            </a:endParaRPr>
          </a:p>
          <a:p>
            <a:pPr algn="ctr">
              <a:lnSpc>
                <a:spcPts val="5039"/>
              </a:lnSpc>
            </a:pPr>
            <a:r>
              <a:rPr lang="en-US" sz="3599" u="sng">
                <a:solidFill>
                  <a:srgbClr val="000000"/>
                </a:solidFill>
                <a:latin typeface="Times New Roman"/>
              </a:rPr>
              <a:t>Write a two page reflection based on the following guidelines:</a:t>
            </a:r>
          </a:p>
          <a:p>
            <a:pPr algn="ctr">
              <a:lnSpc>
                <a:spcPts val="1399"/>
              </a:lnSpc>
            </a:pPr>
            <a:endParaRPr lang="en-US" sz="3599" u="sng">
              <a:solidFill>
                <a:srgbClr val="000000"/>
              </a:solidFill>
              <a:latin typeface="Times New Roman"/>
            </a:endParaRPr>
          </a:p>
          <a:p>
            <a:pPr marL="777232" lvl="1" indent="-388616">
              <a:lnSpc>
                <a:spcPts val="5039"/>
              </a:lnSpc>
              <a:buFont typeface="Arial"/>
              <a:buChar char="•"/>
            </a:pPr>
            <a:r>
              <a:rPr lang="en-US" sz="3599">
                <a:solidFill>
                  <a:srgbClr val="000000"/>
                </a:solidFill>
                <a:latin typeface="Times New Roman"/>
              </a:rPr>
              <a:t>How has your awareness of local Black history changed?</a:t>
            </a:r>
          </a:p>
          <a:p>
            <a:pPr marL="777232" lvl="1" indent="-388616">
              <a:lnSpc>
                <a:spcPts val="5039"/>
              </a:lnSpc>
              <a:buFont typeface="Arial"/>
              <a:buChar char="•"/>
            </a:pPr>
            <a:r>
              <a:rPr lang="en-US" sz="3599">
                <a:solidFill>
                  <a:srgbClr val="000000"/>
                </a:solidFill>
                <a:latin typeface="Times New Roman"/>
              </a:rPr>
              <a:t>How do you plan to continue to learn more about local Black History?</a:t>
            </a:r>
          </a:p>
          <a:p>
            <a:pPr marL="777232" lvl="1" indent="-388616">
              <a:lnSpc>
                <a:spcPts val="5039"/>
              </a:lnSpc>
              <a:buFont typeface="Arial"/>
              <a:buChar char="•"/>
            </a:pPr>
            <a:r>
              <a:rPr lang="en-US" sz="3599">
                <a:solidFill>
                  <a:srgbClr val="000000"/>
                </a:solidFill>
                <a:latin typeface="Times New Roman"/>
              </a:rPr>
              <a:t>What was most the most fascinating new piece of information that you learned?</a:t>
            </a:r>
          </a:p>
          <a:p>
            <a:pPr marL="777232" lvl="1" indent="-388616">
              <a:lnSpc>
                <a:spcPts val="5039"/>
              </a:lnSpc>
              <a:buFont typeface="Arial"/>
              <a:buChar char="•"/>
            </a:pPr>
            <a:r>
              <a:rPr lang="en-US" sz="3599">
                <a:solidFill>
                  <a:srgbClr val="000000"/>
                </a:solidFill>
                <a:latin typeface="Times New Roman"/>
              </a:rPr>
              <a:t>What are you excited to continue to explore?</a:t>
            </a:r>
          </a:p>
          <a:p>
            <a:pPr marL="777232" lvl="1" indent="-388616">
              <a:lnSpc>
                <a:spcPts val="5039"/>
              </a:lnSpc>
              <a:buFont typeface="Arial"/>
              <a:buChar char="•"/>
            </a:pPr>
            <a:r>
              <a:rPr lang="en-US" sz="3599">
                <a:solidFill>
                  <a:srgbClr val="000000"/>
                </a:solidFill>
                <a:latin typeface="Times New Roman"/>
              </a:rPr>
              <a:t>What would you have liked to learn more about during this week?</a:t>
            </a:r>
          </a:p>
          <a:p>
            <a:pPr algn="ctr">
              <a:lnSpc>
                <a:spcPts val="5039"/>
              </a:lnSpc>
            </a:pPr>
            <a:endParaRPr lang="en-US" sz="3599">
              <a:solidFill>
                <a:srgbClr val="000000"/>
              </a:solidFill>
              <a:latin typeface="Times New Roman"/>
            </a:endParaRPr>
          </a:p>
        </p:txBody>
      </p:sp>
      <p:sp>
        <p:nvSpPr>
          <p:cNvPr id="8" name="TextBox 8"/>
          <p:cNvSpPr txBox="1"/>
          <p:nvPr/>
        </p:nvSpPr>
        <p:spPr>
          <a:xfrm>
            <a:off x="2742374" y="346682"/>
            <a:ext cx="12803253" cy="1603248"/>
          </a:xfrm>
          <a:prstGeom prst="rect">
            <a:avLst/>
          </a:prstGeom>
        </p:spPr>
        <p:txBody>
          <a:bodyPr lIns="0" tIns="0" rIns="0" bIns="0" rtlCol="0" anchor="t">
            <a:spAutoFit/>
          </a:bodyPr>
          <a:lstStyle/>
          <a:p>
            <a:pPr marL="0" lvl="0" indent="0">
              <a:lnSpc>
                <a:spcPts val="12321"/>
              </a:lnSpc>
            </a:pPr>
            <a:r>
              <a:rPr lang="en-US" sz="11100" spc="333">
                <a:solidFill>
                  <a:srgbClr val="163943"/>
                </a:solidFill>
                <a:latin typeface="Lumios Marker Bold"/>
              </a:rPr>
              <a:t>Day 5 - Final Assignment </a:t>
            </a:r>
          </a:p>
        </p:txBody>
      </p:sp>
      <p:sp>
        <p:nvSpPr>
          <p:cNvPr id="10" name="TextBox 9">
            <a:extLst>
              <a:ext uri="{FF2B5EF4-FFF2-40B4-BE49-F238E27FC236}">
                <a16:creationId xmlns:a16="http://schemas.microsoft.com/office/drawing/2014/main" id="{21522442-F31E-AED1-1146-7667C1EC6823}"/>
              </a:ext>
            </a:extLst>
          </p:cNvPr>
          <p:cNvSpPr txBox="1"/>
          <p:nvPr/>
        </p:nvSpPr>
        <p:spPr>
          <a:xfrm>
            <a:off x="0" y="9862457"/>
            <a:ext cx="4474028" cy="423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50" dirty="0">
                <a:solidFill>
                  <a:srgbClr val="9B7266"/>
                </a:solidFill>
                <a:latin typeface="Arimo"/>
              </a:rPr>
              <a:t>MANDY TAYLOR USSRF</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865</Words>
  <Application>Microsoft Office PowerPoint</Application>
  <PresentationFormat>Custom</PresentationFormat>
  <Paragraphs>121</Paragraphs>
  <Slides>9</Slides>
  <Notes>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Quattrocento Bold</vt:lpstr>
      <vt:lpstr>Lumios Marker Bold</vt:lpstr>
      <vt:lpstr>Lovely May Script</vt:lpstr>
      <vt:lpstr>Arial</vt:lpstr>
      <vt:lpstr>Arimo</vt:lpstr>
      <vt:lpstr>Quattrocento</vt:lpstr>
      <vt:lpstr>Times New Roman</vt:lpstr>
      <vt:lpstr>Archivo Black</vt:lpstr>
      <vt:lpstr>Times New Roman Bold</vt:lpstr>
      <vt:lpstr>Calibri</vt:lpstr>
      <vt:lpstr>Lumios Marker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Four Presentation</dc:title>
  <dc:creator>Henrietta Roi</dc:creator>
  <cp:lastModifiedBy>Henrietta Roi</cp:lastModifiedBy>
  <cp:revision>25</cp:revision>
  <dcterms:created xsi:type="dcterms:W3CDTF">2006-08-16T00:00:00Z</dcterms:created>
  <dcterms:modified xsi:type="dcterms:W3CDTF">2024-02-21T19:52:21Z</dcterms:modified>
  <dc:identifier>DAFq6e1kKV4</dc:identifier>
</cp:coreProperties>
</file>