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61" r:id="rId4"/>
    <p:sldId id="264" r:id="rId5"/>
    <p:sldId id="258" r:id="rId6"/>
    <p:sldId id="259" r:id="rId7"/>
    <p:sldId id="266" r:id="rId8"/>
    <p:sldId id="260" r:id="rId9"/>
    <p:sldId id="263" r:id="rId10"/>
    <p:sldId id="265" r:id="rId11"/>
    <p:sldId id="262" r:id="rId12"/>
    <p:sldId id="267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9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C00DE-81EA-4C5D-A8B0-8F3C48505125}" type="datetimeFigureOut">
              <a:rPr lang="en-CA" smtClean="0"/>
              <a:t>2015-09-11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BC7C-1547-4941-9CAE-D7E5355A023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22049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C00DE-81EA-4C5D-A8B0-8F3C48505125}" type="datetimeFigureOut">
              <a:rPr lang="en-CA" smtClean="0"/>
              <a:t>2015-09-11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BC7C-1547-4941-9CAE-D7E5355A023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25002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C00DE-81EA-4C5D-A8B0-8F3C48505125}" type="datetimeFigureOut">
              <a:rPr lang="en-CA" smtClean="0"/>
              <a:t>2015-09-11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BC7C-1547-4941-9CAE-D7E5355A0231}" type="slidenum">
              <a:rPr lang="en-CA" smtClean="0"/>
              <a:t>‹#›</a:t>
            </a:fld>
            <a:endParaRPr lang="en-C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872860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C00DE-81EA-4C5D-A8B0-8F3C48505125}" type="datetimeFigureOut">
              <a:rPr lang="en-CA" smtClean="0"/>
              <a:t>2015-09-11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BC7C-1547-4941-9CAE-D7E5355A023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069277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C00DE-81EA-4C5D-A8B0-8F3C48505125}" type="datetimeFigureOut">
              <a:rPr lang="en-CA" smtClean="0"/>
              <a:t>2015-09-11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BC7C-1547-4941-9CAE-D7E5355A0231}" type="slidenum">
              <a:rPr lang="en-CA" smtClean="0"/>
              <a:t>‹#›</a:t>
            </a:fld>
            <a:endParaRPr lang="en-C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086567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C00DE-81EA-4C5D-A8B0-8F3C48505125}" type="datetimeFigureOut">
              <a:rPr lang="en-CA" smtClean="0"/>
              <a:t>2015-09-11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BC7C-1547-4941-9CAE-D7E5355A023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006842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C00DE-81EA-4C5D-A8B0-8F3C48505125}" type="datetimeFigureOut">
              <a:rPr lang="en-CA" smtClean="0"/>
              <a:t>2015-09-11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BC7C-1547-4941-9CAE-D7E5355A023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320312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C00DE-81EA-4C5D-A8B0-8F3C48505125}" type="datetimeFigureOut">
              <a:rPr lang="en-CA" smtClean="0"/>
              <a:t>2015-09-11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BC7C-1547-4941-9CAE-D7E5355A023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92038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C00DE-81EA-4C5D-A8B0-8F3C48505125}" type="datetimeFigureOut">
              <a:rPr lang="en-CA" smtClean="0"/>
              <a:t>2015-09-11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BC7C-1547-4941-9CAE-D7E5355A023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49904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C00DE-81EA-4C5D-A8B0-8F3C48505125}" type="datetimeFigureOut">
              <a:rPr lang="en-CA" smtClean="0"/>
              <a:t>2015-09-11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BC7C-1547-4941-9CAE-D7E5355A023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84498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C00DE-81EA-4C5D-A8B0-8F3C48505125}" type="datetimeFigureOut">
              <a:rPr lang="en-CA" smtClean="0"/>
              <a:t>2015-09-11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BC7C-1547-4941-9CAE-D7E5355A023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94427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C00DE-81EA-4C5D-A8B0-8F3C48505125}" type="datetimeFigureOut">
              <a:rPr lang="en-CA" smtClean="0"/>
              <a:t>2015-09-11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BC7C-1547-4941-9CAE-D7E5355A023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7884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C00DE-81EA-4C5D-A8B0-8F3C48505125}" type="datetimeFigureOut">
              <a:rPr lang="en-CA" smtClean="0"/>
              <a:t>2015-09-11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BC7C-1547-4941-9CAE-D7E5355A023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00395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C00DE-81EA-4C5D-A8B0-8F3C48505125}" type="datetimeFigureOut">
              <a:rPr lang="en-CA" smtClean="0"/>
              <a:t>2015-09-11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BC7C-1547-4941-9CAE-D7E5355A023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0300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C00DE-81EA-4C5D-A8B0-8F3C48505125}" type="datetimeFigureOut">
              <a:rPr lang="en-CA" smtClean="0"/>
              <a:t>2015-09-11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BC7C-1547-4941-9CAE-D7E5355A023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86653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BC7C-1547-4941-9CAE-D7E5355A0231}" type="slidenum">
              <a:rPr lang="en-CA" smtClean="0"/>
              <a:t>‹#›</a:t>
            </a:fld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C00DE-81EA-4C5D-A8B0-8F3C48505125}" type="datetimeFigureOut">
              <a:rPr lang="en-CA" smtClean="0"/>
              <a:t>2015-09-11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48172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DC00DE-81EA-4C5D-A8B0-8F3C48505125}" type="datetimeFigureOut">
              <a:rPr lang="en-CA" smtClean="0"/>
              <a:t>2015-09-11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E8DBC7C-1547-4941-9CAE-D7E5355A023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31969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dDEhrpFb1BU" TargetMode="External"/><Relationship Id="rId5" Type="http://schemas.openxmlformats.org/officeDocument/2006/relationships/hyperlink" Target="http://mocomi.com/screw/" TargetMode="External"/><Relationship Id="rId4" Type="http://schemas.openxmlformats.org/officeDocument/2006/relationships/hyperlink" Target="https://www.youtube.com/watch?v=dDEhrpFb1BU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CA" sz="13800" dirty="0" smtClean="0"/>
              <a:t>Screws</a:t>
            </a:r>
            <a:endParaRPr lang="en-CA" sz="13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r>
              <a:rPr lang="en-CA" sz="2800" dirty="0" smtClean="0"/>
              <a:t>Simple Machines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172817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9198" y="978904"/>
            <a:ext cx="6595663" cy="5661046"/>
          </a:xfrm>
        </p:spPr>
        <p:txBody>
          <a:bodyPr>
            <a:normAutofit/>
          </a:bodyPr>
          <a:lstStyle/>
          <a:p>
            <a:r>
              <a:rPr lang="en-CA" sz="3600" dirty="0" smtClean="0">
                <a:solidFill>
                  <a:schemeClr val="bg2">
                    <a:lumMod val="50000"/>
                  </a:schemeClr>
                </a:solidFill>
              </a:rPr>
              <a:t>Screws allow you to apply </a:t>
            </a:r>
            <a:r>
              <a:rPr lang="en-CA" sz="3600" b="1" dirty="0" smtClean="0">
                <a:solidFill>
                  <a:schemeClr val="bg2">
                    <a:lumMod val="50000"/>
                  </a:schemeClr>
                </a:solidFill>
              </a:rPr>
              <a:t>force</a:t>
            </a:r>
            <a:r>
              <a:rPr lang="en-CA" sz="3600" dirty="0" smtClean="0">
                <a:solidFill>
                  <a:schemeClr val="bg2">
                    <a:lumMod val="50000"/>
                  </a:schemeClr>
                </a:solidFill>
              </a:rPr>
              <a:t> while the simple machine remains in place</a:t>
            </a:r>
          </a:p>
          <a:p>
            <a:endParaRPr lang="en-CA" sz="3600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CA" sz="3600" dirty="0" smtClean="0">
                <a:solidFill>
                  <a:schemeClr val="bg2">
                    <a:lumMod val="50000"/>
                  </a:schemeClr>
                </a:solidFill>
              </a:rPr>
              <a:t>Even in tight spaces, large amounts of force can be generated!</a:t>
            </a:r>
            <a:endParaRPr lang="en-CA" sz="36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050" name="Picture 2" descr="http://kia-buzz.com/wp-content/uploads/2012/02/925777681-400x2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775" y="2156235"/>
            <a:ext cx="3810000" cy="2533651"/>
          </a:xfrm>
          <a:prstGeom prst="rect">
            <a:avLst/>
          </a:prstGeom>
          <a:noFill/>
          <a:ln w="57150">
            <a:solidFill>
              <a:schemeClr val="bg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142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Types of Screws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77334" y="1930400"/>
            <a:ext cx="8705817" cy="4085466"/>
          </a:xfrm>
        </p:spPr>
        <p:txBody>
          <a:bodyPr>
            <a:noAutofit/>
          </a:bodyPr>
          <a:lstStyle/>
          <a:p>
            <a:r>
              <a:rPr lang="en-CA" sz="3600" b="1" dirty="0" smtClean="0">
                <a:solidFill>
                  <a:schemeClr val="bg2">
                    <a:lumMod val="50000"/>
                  </a:schemeClr>
                </a:solidFill>
              </a:rPr>
              <a:t>Threads: </a:t>
            </a:r>
            <a:r>
              <a:rPr lang="en-CA" sz="3600" dirty="0" smtClean="0">
                <a:solidFill>
                  <a:schemeClr val="bg2">
                    <a:lumMod val="50000"/>
                  </a:schemeClr>
                </a:solidFill>
              </a:rPr>
              <a:t>the spiral part of a screw that wraps around the central cylinder </a:t>
            </a:r>
          </a:p>
          <a:p>
            <a:endParaRPr lang="en-CA" sz="36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CA" sz="3600" dirty="0" smtClean="0">
                <a:solidFill>
                  <a:schemeClr val="bg2">
                    <a:lumMod val="50000"/>
                  </a:schemeClr>
                </a:solidFill>
              </a:rPr>
              <a:t>Wider and closer threads give more strength to every twist! </a:t>
            </a:r>
            <a:endParaRPr lang="en-CA" sz="1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33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po.b5z.net/i/u/10220233/i/Wood_Screw_Oval_Slott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666" y="2059013"/>
            <a:ext cx="3598267" cy="2698700"/>
          </a:xfrm>
          <a:prstGeom prst="rect">
            <a:avLst/>
          </a:prstGeom>
          <a:noFill/>
          <a:ln w="508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0095" y="1885988"/>
            <a:ext cx="2933162" cy="3044750"/>
          </a:xfrm>
          <a:prstGeom prst="rect">
            <a:avLst/>
          </a:prstGeom>
          <a:ln w="50800">
            <a:solidFill>
              <a:schemeClr val="accent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Types of Screws</a:t>
            </a:r>
            <a:endParaRPr lang="en-CA" dirty="0"/>
          </a:p>
        </p:txBody>
      </p:sp>
      <p:sp>
        <p:nvSpPr>
          <p:cNvPr id="8" name="TextBox 7"/>
          <p:cNvSpPr txBox="1"/>
          <p:nvPr/>
        </p:nvSpPr>
        <p:spPr>
          <a:xfrm>
            <a:off x="1344209" y="5026791"/>
            <a:ext cx="2867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b="1" dirty="0">
                <a:solidFill>
                  <a:srgbClr val="FF0000"/>
                </a:solidFill>
              </a:rPr>
              <a:t>l</a:t>
            </a:r>
            <a:r>
              <a:rPr lang="en-CA" sz="3600" b="1" dirty="0" smtClean="0">
                <a:solidFill>
                  <a:srgbClr val="FF0000"/>
                </a:solidFill>
              </a:rPr>
              <a:t>arge threads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24920" y="5026791"/>
            <a:ext cx="27635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600" b="1" dirty="0" smtClean="0">
                <a:solidFill>
                  <a:srgbClr val="FF0000"/>
                </a:solidFill>
              </a:rPr>
              <a:t>small threads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3" name="AutoShape 4" descr="http://www.bqf.co.in/images/hex-bolts-screw.png"/>
          <p:cNvSpPr>
            <a:spLocks noChangeAspect="1" noChangeArrowheads="1"/>
          </p:cNvSpPr>
          <p:nvPr/>
        </p:nvSpPr>
        <p:spPr bwMode="auto">
          <a:xfrm>
            <a:off x="155575" y="-868363"/>
            <a:ext cx="1752600" cy="181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3934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Let’s try it!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4000" dirty="0" smtClean="0">
                <a:solidFill>
                  <a:schemeClr val="bg2">
                    <a:lumMod val="50000"/>
                  </a:schemeClr>
                </a:solidFill>
              </a:rPr>
              <a:t>Use different types of screws </a:t>
            </a:r>
            <a:r>
              <a:rPr lang="en-CA" sz="4000" smtClean="0">
                <a:solidFill>
                  <a:schemeClr val="bg2">
                    <a:lumMod val="50000"/>
                  </a:schemeClr>
                </a:solidFill>
              </a:rPr>
              <a:t>to move </a:t>
            </a:r>
            <a:r>
              <a:rPr lang="en-CA" sz="4000" dirty="0" smtClean="0">
                <a:solidFill>
                  <a:schemeClr val="bg2">
                    <a:lumMod val="50000"/>
                  </a:schemeClr>
                </a:solidFill>
              </a:rPr>
              <a:t>different weights!</a:t>
            </a:r>
          </a:p>
          <a:p>
            <a:pPr lvl="1"/>
            <a:r>
              <a:rPr lang="en-CA" sz="3400" dirty="0" smtClean="0">
                <a:solidFill>
                  <a:schemeClr val="bg2">
                    <a:lumMod val="50000"/>
                  </a:schemeClr>
                </a:solidFill>
              </a:rPr>
              <a:t>Write down your observations</a:t>
            </a:r>
            <a:endParaRPr lang="en-CA" sz="3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23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064" y="468923"/>
            <a:ext cx="8596668" cy="1320800"/>
          </a:xfrm>
        </p:spPr>
        <p:txBody>
          <a:bodyPr/>
          <a:lstStyle/>
          <a:p>
            <a:r>
              <a:rPr lang="en-CA" dirty="0" smtClean="0"/>
              <a:t>Screws are used to hold things together or to help lift heavy objects</a:t>
            </a:r>
            <a:endParaRPr lang="en-CA" dirty="0"/>
          </a:p>
        </p:txBody>
      </p:sp>
      <p:pic>
        <p:nvPicPr>
          <p:cNvPr id="4" name="Picture 2" descr="http://jakecarsonsportfolio.weebly.com/uploads/1/4/5/3/14530024/13798820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918" y="2468295"/>
            <a:ext cx="3248807" cy="3170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736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dDEhrpFb1BU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874887" y="1562614"/>
            <a:ext cx="8326117" cy="4683441"/>
          </a:xfrm>
          <a:prstGeom prst="rect">
            <a:avLst/>
          </a:prstGeom>
          <a:ln w="50800">
            <a:solidFill>
              <a:schemeClr val="bg2">
                <a:lumMod val="50000"/>
              </a:schemeClr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is a screw? 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3683380" y="6334780"/>
            <a:ext cx="22666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400" dirty="0" smtClean="0"/>
              <a:t>Click </a:t>
            </a:r>
            <a:r>
              <a:rPr lang="en-CA" sz="1400" b="1" dirty="0" smtClean="0">
                <a:hlinkClick r:id="rId4"/>
              </a:rPr>
              <a:t>here</a:t>
            </a:r>
            <a:r>
              <a:rPr lang="en-CA" sz="1400" dirty="0" smtClean="0">
                <a:hlinkClick r:id="rId4"/>
              </a:rPr>
              <a:t> </a:t>
            </a:r>
            <a:r>
              <a:rPr lang="en-CA" sz="1400" dirty="0" smtClean="0"/>
              <a:t>to load video </a:t>
            </a:r>
          </a:p>
          <a:p>
            <a:pPr algn="ctr"/>
            <a:r>
              <a:rPr lang="en-CA" sz="1400" dirty="0" smtClean="0"/>
              <a:t>on YouTube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67937" y="6334780"/>
            <a:ext cx="2590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400" dirty="0"/>
              <a:t>Click </a:t>
            </a:r>
            <a:r>
              <a:rPr lang="en-CA" sz="1400" b="1" dirty="0">
                <a:hlinkClick r:id="rId5"/>
              </a:rPr>
              <a:t>here</a:t>
            </a:r>
            <a:r>
              <a:rPr lang="en-CA" sz="1400" dirty="0">
                <a:hlinkClick r:id="rId5"/>
              </a:rPr>
              <a:t> </a:t>
            </a:r>
            <a:r>
              <a:rPr lang="en-CA" sz="1400" dirty="0"/>
              <a:t>to load video </a:t>
            </a:r>
          </a:p>
          <a:p>
            <a:pPr algn="ctr"/>
            <a:r>
              <a:rPr lang="en-CA" sz="1400" dirty="0"/>
              <a:t>on </a:t>
            </a:r>
            <a:r>
              <a:rPr lang="en-CA" sz="1400" dirty="0" smtClean="0"/>
              <a:t>mocomi.com</a:t>
            </a:r>
            <a:endParaRPr lang="en-CA" sz="1400" dirty="0"/>
          </a:p>
        </p:txBody>
      </p:sp>
    </p:spTree>
    <p:extLst>
      <p:ext uri="{BB962C8B-B14F-4D97-AF65-F5344CB8AC3E}">
        <p14:creationId xmlns:p14="http://schemas.microsoft.com/office/powerpoint/2010/main" val="3817497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is a screw?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altLang="en-US" sz="3600" b="1" dirty="0" smtClean="0">
                <a:solidFill>
                  <a:schemeClr val="bg2">
                    <a:lumMod val="50000"/>
                  </a:schemeClr>
                </a:solidFill>
              </a:rPr>
              <a:t>Screw</a:t>
            </a:r>
            <a:r>
              <a:rPr lang="en-CA" altLang="en-US" sz="3600" dirty="0" smtClean="0">
                <a:solidFill>
                  <a:schemeClr val="bg2">
                    <a:lumMod val="50000"/>
                  </a:schemeClr>
                </a:solidFill>
              </a:rPr>
              <a:t>: a simple machine that is used to change </a:t>
            </a:r>
            <a:r>
              <a:rPr lang="en-CA" altLang="en-US" sz="3600" b="1" dirty="0" smtClean="0">
                <a:solidFill>
                  <a:schemeClr val="bg2">
                    <a:lumMod val="50000"/>
                  </a:schemeClr>
                </a:solidFill>
              </a:rPr>
              <a:t>circular</a:t>
            </a:r>
            <a:r>
              <a:rPr lang="en-CA" altLang="en-US" sz="3600" dirty="0" smtClean="0">
                <a:solidFill>
                  <a:schemeClr val="bg2">
                    <a:lumMod val="50000"/>
                  </a:schemeClr>
                </a:solidFill>
              </a:rPr>
              <a:t> motion into </a:t>
            </a:r>
            <a:r>
              <a:rPr lang="en-CA" altLang="en-US" sz="3600" b="1" dirty="0" smtClean="0">
                <a:solidFill>
                  <a:schemeClr val="bg2">
                    <a:lumMod val="50000"/>
                  </a:schemeClr>
                </a:solidFill>
              </a:rPr>
              <a:t>linear</a:t>
            </a:r>
            <a:r>
              <a:rPr lang="en-CA" altLang="en-US" sz="3600" dirty="0" smtClean="0">
                <a:solidFill>
                  <a:schemeClr val="bg2">
                    <a:lumMod val="50000"/>
                  </a:schemeClr>
                </a:solidFill>
              </a:rPr>
              <a:t> motion</a:t>
            </a:r>
          </a:p>
          <a:p>
            <a:pPr lvl="1"/>
            <a:r>
              <a:rPr lang="en-CA" altLang="en-US" sz="3400" dirty="0" smtClean="0">
                <a:solidFill>
                  <a:schemeClr val="bg2">
                    <a:lumMod val="50000"/>
                  </a:schemeClr>
                </a:solidFill>
              </a:rPr>
              <a:t>As a screw twists, it is drawn forward</a:t>
            </a:r>
          </a:p>
          <a:p>
            <a:pPr marL="0" indent="0">
              <a:buNone/>
            </a:pP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3581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jakecarsonsportfolio.weebly.com/uploads/1/4/5/3/14530024/13798820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762" y="3143544"/>
            <a:ext cx="3248807" cy="3170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678267"/>
            <a:ext cx="8596668" cy="3880773"/>
          </a:xfrm>
        </p:spPr>
        <p:txBody>
          <a:bodyPr>
            <a:normAutofit/>
          </a:bodyPr>
          <a:lstStyle/>
          <a:p>
            <a:r>
              <a:rPr lang="en-CA" sz="3600" dirty="0" smtClean="0">
                <a:solidFill>
                  <a:schemeClr val="bg2">
                    <a:lumMod val="50000"/>
                  </a:schemeClr>
                </a:solidFill>
              </a:rPr>
              <a:t>The </a:t>
            </a:r>
            <a:r>
              <a:rPr lang="en-CA" sz="3600" b="1" dirty="0" smtClean="0">
                <a:solidFill>
                  <a:schemeClr val="bg2">
                    <a:lumMod val="50000"/>
                  </a:schemeClr>
                </a:solidFill>
              </a:rPr>
              <a:t>head </a:t>
            </a:r>
            <a:r>
              <a:rPr lang="en-CA" sz="3600" dirty="0" smtClean="0">
                <a:solidFill>
                  <a:schemeClr val="bg2">
                    <a:lumMod val="50000"/>
                  </a:schemeClr>
                </a:solidFill>
              </a:rPr>
              <a:t>of a screw is twisted, spinning the </a:t>
            </a:r>
            <a:r>
              <a:rPr lang="en-CA" sz="3600" b="1" dirty="0" smtClean="0">
                <a:solidFill>
                  <a:schemeClr val="bg2">
                    <a:lumMod val="50000"/>
                  </a:schemeClr>
                </a:solidFill>
              </a:rPr>
              <a:t>threads</a:t>
            </a:r>
            <a:r>
              <a:rPr lang="en-CA" sz="3600" dirty="0" smtClean="0">
                <a:solidFill>
                  <a:schemeClr val="bg2">
                    <a:lumMod val="50000"/>
                  </a:schemeClr>
                </a:solidFill>
              </a:rPr>
              <a:t> and causing the screw to move forward</a:t>
            </a:r>
          </a:p>
          <a:p>
            <a:endParaRPr lang="en-CA" sz="3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21978" y="2890326"/>
            <a:ext cx="1252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b="1" dirty="0" smtClean="0">
                <a:solidFill>
                  <a:srgbClr val="FF0000"/>
                </a:solidFill>
              </a:rPr>
              <a:t>head</a:t>
            </a:r>
            <a:endParaRPr lang="en-CA" sz="32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13035" y="3975410"/>
            <a:ext cx="17112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b="1" dirty="0" smtClean="0">
                <a:solidFill>
                  <a:srgbClr val="FF0000"/>
                </a:solidFill>
              </a:rPr>
              <a:t>threads</a:t>
            </a:r>
            <a:endParaRPr lang="en-CA" sz="4000" b="1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>
            <a:stCxn id="6" idx="3"/>
          </p:cNvCxnSpPr>
          <p:nvPr/>
        </p:nvCxnSpPr>
        <p:spPr>
          <a:xfrm>
            <a:off x="3524256" y="4298576"/>
            <a:ext cx="1319628" cy="292387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4" idx="1"/>
          </p:cNvCxnSpPr>
          <p:nvPr/>
        </p:nvCxnSpPr>
        <p:spPr>
          <a:xfrm flipH="1">
            <a:off x="6995036" y="3182714"/>
            <a:ext cx="1026942" cy="522696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003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etc.usf.edu/clipart/52100/52108/52108_wood_screw_mth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640146" y="3220512"/>
            <a:ext cx="2093178" cy="2880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3943" y="458397"/>
            <a:ext cx="8424463" cy="3880773"/>
          </a:xfrm>
        </p:spPr>
        <p:txBody>
          <a:bodyPr>
            <a:normAutofit/>
          </a:bodyPr>
          <a:lstStyle/>
          <a:p>
            <a:r>
              <a:rPr lang="en-CA" sz="3200" dirty="0" smtClean="0">
                <a:solidFill>
                  <a:srgbClr val="0070C0"/>
                </a:solidFill>
              </a:rPr>
              <a:t>The </a:t>
            </a:r>
            <a:r>
              <a:rPr lang="en-CA" sz="3200" b="1" dirty="0" smtClean="0">
                <a:solidFill>
                  <a:srgbClr val="0070C0"/>
                </a:solidFill>
              </a:rPr>
              <a:t>threads </a:t>
            </a:r>
            <a:r>
              <a:rPr lang="en-CA" sz="3200" dirty="0" smtClean="0">
                <a:solidFill>
                  <a:srgbClr val="0070C0"/>
                </a:solidFill>
              </a:rPr>
              <a:t>move into an object, pulling it together with the screw</a:t>
            </a:r>
          </a:p>
          <a:p>
            <a:r>
              <a:rPr lang="en-CA" sz="3200" dirty="0" smtClean="0">
                <a:solidFill>
                  <a:srgbClr val="0070C0"/>
                </a:solidFill>
              </a:rPr>
              <a:t>The </a:t>
            </a:r>
            <a:r>
              <a:rPr lang="en-CA" sz="3200" b="1" dirty="0" smtClean="0">
                <a:solidFill>
                  <a:srgbClr val="0070C0"/>
                </a:solidFill>
              </a:rPr>
              <a:t>rotation</a:t>
            </a:r>
            <a:r>
              <a:rPr lang="en-CA" sz="3200" dirty="0" smtClean="0">
                <a:solidFill>
                  <a:srgbClr val="0070C0"/>
                </a:solidFill>
              </a:rPr>
              <a:t> of the screw makes the shaft move forward further into the object</a:t>
            </a:r>
            <a:endParaRPr lang="en-CA" sz="3200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23559" y="4383786"/>
            <a:ext cx="1252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b="1" dirty="0" smtClean="0">
                <a:solidFill>
                  <a:srgbClr val="FF0000"/>
                </a:solidFill>
              </a:rPr>
              <a:t>force</a:t>
            </a:r>
            <a:endParaRPr lang="en-CA" sz="4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24132" y="3449372"/>
            <a:ext cx="2014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b="1" dirty="0" smtClean="0">
                <a:solidFill>
                  <a:srgbClr val="FF0000"/>
                </a:solidFill>
              </a:rPr>
              <a:t>motion</a:t>
            </a:r>
            <a:endParaRPr lang="en-CA" sz="4000" b="1" dirty="0">
              <a:solidFill>
                <a:srgbClr val="FF0000"/>
              </a:solidFill>
            </a:endParaRPr>
          </a:p>
        </p:txBody>
      </p:sp>
      <p:sp>
        <p:nvSpPr>
          <p:cNvPr id="2" name="Curved Up Arrow 1"/>
          <p:cNvSpPr/>
          <p:nvPr/>
        </p:nvSpPr>
        <p:spPr>
          <a:xfrm>
            <a:off x="3306380" y="4920277"/>
            <a:ext cx="689317" cy="432123"/>
          </a:xfrm>
          <a:prstGeom prst="curved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10" name="Curved Up Arrow 9"/>
          <p:cNvSpPr/>
          <p:nvPr/>
        </p:nvSpPr>
        <p:spPr>
          <a:xfrm rot="10800000">
            <a:off x="3273287" y="4348454"/>
            <a:ext cx="658837" cy="432123"/>
          </a:xfrm>
          <a:prstGeom prst="curved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11" name="Curved Up Arrow 10"/>
          <p:cNvSpPr/>
          <p:nvPr/>
        </p:nvSpPr>
        <p:spPr>
          <a:xfrm>
            <a:off x="5686735" y="4983938"/>
            <a:ext cx="689317" cy="432123"/>
          </a:xfrm>
          <a:prstGeom prst="curved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12" name="Curved Up Arrow 11"/>
          <p:cNvSpPr/>
          <p:nvPr/>
        </p:nvSpPr>
        <p:spPr>
          <a:xfrm rot="10800000" flipH="1">
            <a:off x="4850990" y="3761646"/>
            <a:ext cx="720718" cy="491886"/>
          </a:xfrm>
          <a:prstGeom prst="curved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7279838" y="4298196"/>
            <a:ext cx="1095603" cy="6981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670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are some examples of </a:t>
            </a:r>
            <a:r>
              <a:rPr lang="en-CA" b="1" dirty="0" smtClean="0"/>
              <a:t>screws </a:t>
            </a:r>
            <a:r>
              <a:rPr lang="en-CA" dirty="0" smtClean="0"/>
              <a:t>you might see in your daily lives?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0605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are some examples of </a:t>
            </a:r>
            <a:r>
              <a:rPr lang="en-CA" b="1" dirty="0" smtClean="0"/>
              <a:t>screws </a:t>
            </a:r>
            <a:r>
              <a:rPr lang="en-CA" dirty="0" smtClean="0"/>
              <a:t>you might see in your daily lives? </a:t>
            </a:r>
            <a:endParaRPr lang="en-C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319058" y="3226033"/>
            <a:ext cx="3763195" cy="1770412"/>
          </a:xfrm>
          <a:prstGeom prst="rect">
            <a:avLst/>
          </a:prstGeom>
          <a:ln w="50800">
            <a:solidFill>
              <a:schemeClr val="accent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6609" y="4111240"/>
            <a:ext cx="3008401" cy="2256865"/>
          </a:xfrm>
          <a:prstGeom prst="rect">
            <a:avLst/>
          </a:prstGeom>
          <a:ln w="50800">
            <a:solidFill>
              <a:schemeClr val="accent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5232" y="2957710"/>
            <a:ext cx="3100872" cy="2307060"/>
          </a:xfrm>
          <a:prstGeom prst="rect">
            <a:avLst/>
          </a:prstGeom>
          <a:ln w="50800">
            <a:solidFill>
              <a:schemeClr val="accent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59695" y="609600"/>
            <a:ext cx="2710630" cy="2710630"/>
          </a:xfrm>
          <a:prstGeom prst="rect">
            <a:avLst/>
          </a:prstGeom>
          <a:ln w="508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23136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1728" y="821370"/>
            <a:ext cx="6135590" cy="4937196"/>
          </a:xfrm>
        </p:spPr>
        <p:txBody>
          <a:bodyPr>
            <a:noAutofit/>
          </a:bodyPr>
          <a:lstStyle/>
          <a:p>
            <a:r>
              <a:rPr lang="en-CA" sz="3600" dirty="0" smtClean="0">
                <a:solidFill>
                  <a:schemeClr val="bg2">
                    <a:lumMod val="50000"/>
                  </a:schemeClr>
                </a:solidFill>
              </a:rPr>
              <a:t>Screws are used when there is very little space to move objects around</a:t>
            </a:r>
          </a:p>
          <a:p>
            <a:pPr marL="0" indent="0">
              <a:buNone/>
            </a:pPr>
            <a:endParaRPr lang="en-CA" sz="3600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CA" sz="3600" dirty="0" smtClean="0">
                <a:solidFill>
                  <a:schemeClr val="bg2">
                    <a:lumMod val="50000"/>
                  </a:schemeClr>
                </a:solidFill>
              </a:rPr>
              <a:t>Using a </a:t>
            </a:r>
            <a:r>
              <a:rPr lang="en-CA" sz="3600" b="1" dirty="0" smtClean="0">
                <a:solidFill>
                  <a:schemeClr val="bg2">
                    <a:lumMod val="50000"/>
                  </a:schemeClr>
                </a:solidFill>
              </a:rPr>
              <a:t>screw</a:t>
            </a:r>
            <a:r>
              <a:rPr lang="en-CA" sz="3600" dirty="0" smtClean="0">
                <a:solidFill>
                  <a:schemeClr val="bg2">
                    <a:lumMod val="50000"/>
                  </a:schemeClr>
                </a:solidFill>
              </a:rPr>
              <a:t> allows you to move something forward or backward using </a:t>
            </a:r>
            <a:r>
              <a:rPr lang="en-CA" sz="3600" b="1" dirty="0" smtClean="0">
                <a:solidFill>
                  <a:schemeClr val="bg2">
                    <a:lumMod val="50000"/>
                  </a:schemeClr>
                </a:solidFill>
              </a:rPr>
              <a:t>circular movement</a:t>
            </a:r>
          </a:p>
          <a:p>
            <a:endParaRPr lang="en-CA" sz="1600" dirty="0" smtClean="0"/>
          </a:p>
        </p:txBody>
      </p:sp>
      <p:pic>
        <p:nvPicPr>
          <p:cNvPr id="1026" name="Picture 2" descr="http://res.cloudinary.com/dk-find-out/image/upload/q_80,w_960/DK_simple_machines_Screws_phmvd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467062" y="2316827"/>
            <a:ext cx="3877708" cy="1946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582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2700</TotalTime>
  <Words>247</Words>
  <Application>Microsoft Office PowerPoint</Application>
  <PresentationFormat>Widescreen</PresentationFormat>
  <Paragraphs>36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Wingdings 3</vt:lpstr>
      <vt:lpstr>Facet</vt:lpstr>
      <vt:lpstr>Screws</vt:lpstr>
      <vt:lpstr>Screws are used to hold things together or to help lift heavy objects</vt:lpstr>
      <vt:lpstr>What is a screw? </vt:lpstr>
      <vt:lpstr>What is a screw? </vt:lpstr>
      <vt:lpstr>PowerPoint Presentation</vt:lpstr>
      <vt:lpstr>PowerPoint Presentation</vt:lpstr>
      <vt:lpstr>What are some examples of screws you might see in your daily lives? </vt:lpstr>
      <vt:lpstr>What are some examples of screws you might see in your daily lives? </vt:lpstr>
      <vt:lpstr>PowerPoint Presentation</vt:lpstr>
      <vt:lpstr>PowerPoint Presentation</vt:lpstr>
      <vt:lpstr>Types of Screws</vt:lpstr>
      <vt:lpstr>Types of Screws</vt:lpstr>
      <vt:lpstr>Let’s try it!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Pulleys</dc:title>
  <dc:creator>Jason Marraccini</dc:creator>
  <cp:lastModifiedBy>Chris Marraccini</cp:lastModifiedBy>
  <cp:revision>60</cp:revision>
  <dcterms:created xsi:type="dcterms:W3CDTF">2015-06-23T18:20:56Z</dcterms:created>
  <dcterms:modified xsi:type="dcterms:W3CDTF">2015-09-11T15:40:32Z</dcterms:modified>
</cp:coreProperties>
</file>