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70" r:id="rId4"/>
    <p:sldId id="264" r:id="rId5"/>
    <p:sldId id="258" r:id="rId6"/>
    <p:sldId id="259" r:id="rId7"/>
    <p:sldId id="260" r:id="rId8"/>
    <p:sldId id="266" r:id="rId9"/>
    <p:sldId id="263" r:id="rId10"/>
    <p:sldId id="265" r:id="rId11"/>
    <p:sldId id="262" r:id="rId12"/>
    <p:sldId id="267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9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C00DE-81EA-4C5D-A8B0-8F3C48505125}" type="datetimeFigureOut">
              <a:rPr lang="en-CA" smtClean="0"/>
              <a:t>2015-09-11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BC7C-1547-4941-9CAE-D7E5355A023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22049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C00DE-81EA-4C5D-A8B0-8F3C48505125}" type="datetimeFigureOut">
              <a:rPr lang="en-CA" smtClean="0"/>
              <a:t>2015-09-11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BC7C-1547-4941-9CAE-D7E5355A023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25002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C00DE-81EA-4C5D-A8B0-8F3C48505125}" type="datetimeFigureOut">
              <a:rPr lang="en-CA" smtClean="0"/>
              <a:t>2015-09-11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BC7C-1547-4941-9CAE-D7E5355A0231}" type="slidenum">
              <a:rPr lang="en-CA" smtClean="0"/>
              <a:t>‹#›</a:t>
            </a:fld>
            <a:endParaRPr lang="en-C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7286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C00DE-81EA-4C5D-A8B0-8F3C48505125}" type="datetimeFigureOut">
              <a:rPr lang="en-CA" smtClean="0"/>
              <a:t>2015-09-11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BC7C-1547-4941-9CAE-D7E5355A023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6927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C00DE-81EA-4C5D-A8B0-8F3C48505125}" type="datetimeFigureOut">
              <a:rPr lang="en-CA" smtClean="0"/>
              <a:t>2015-09-11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BC7C-1547-4941-9CAE-D7E5355A0231}" type="slidenum">
              <a:rPr lang="en-CA" smtClean="0"/>
              <a:t>‹#›</a:t>
            </a:fld>
            <a:endParaRPr lang="en-C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86567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C00DE-81EA-4C5D-A8B0-8F3C48505125}" type="datetimeFigureOut">
              <a:rPr lang="en-CA" smtClean="0"/>
              <a:t>2015-09-11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BC7C-1547-4941-9CAE-D7E5355A023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0684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C00DE-81EA-4C5D-A8B0-8F3C48505125}" type="datetimeFigureOut">
              <a:rPr lang="en-CA" smtClean="0"/>
              <a:t>2015-09-11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BC7C-1547-4941-9CAE-D7E5355A023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32031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C00DE-81EA-4C5D-A8B0-8F3C48505125}" type="datetimeFigureOut">
              <a:rPr lang="en-CA" smtClean="0"/>
              <a:t>2015-09-11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BC7C-1547-4941-9CAE-D7E5355A023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92038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C00DE-81EA-4C5D-A8B0-8F3C48505125}" type="datetimeFigureOut">
              <a:rPr lang="en-CA" smtClean="0"/>
              <a:t>2015-09-11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BC7C-1547-4941-9CAE-D7E5355A023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9904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C00DE-81EA-4C5D-A8B0-8F3C48505125}" type="datetimeFigureOut">
              <a:rPr lang="en-CA" smtClean="0"/>
              <a:t>2015-09-11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BC7C-1547-4941-9CAE-D7E5355A023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84498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C00DE-81EA-4C5D-A8B0-8F3C48505125}" type="datetimeFigureOut">
              <a:rPr lang="en-CA" smtClean="0"/>
              <a:t>2015-09-11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BC7C-1547-4941-9CAE-D7E5355A023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4427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C00DE-81EA-4C5D-A8B0-8F3C48505125}" type="datetimeFigureOut">
              <a:rPr lang="en-CA" smtClean="0"/>
              <a:t>2015-09-11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BC7C-1547-4941-9CAE-D7E5355A023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884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C00DE-81EA-4C5D-A8B0-8F3C48505125}" type="datetimeFigureOut">
              <a:rPr lang="en-CA" smtClean="0"/>
              <a:t>2015-09-11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BC7C-1547-4941-9CAE-D7E5355A023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00395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C00DE-81EA-4C5D-A8B0-8F3C48505125}" type="datetimeFigureOut">
              <a:rPr lang="en-CA" smtClean="0"/>
              <a:t>2015-09-11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BC7C-1547-4941-9CAE-D7E5355A023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300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C00DE-81EA-4C5D-A8B0-8F3C48505125}" type="datetimeFigureOut">
              <a:rPr lang="en-CA" smtClean="0"/>
              <a:t>2015-09-11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BC7C-1547-4941-9CAE-D7E5355A023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6653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BC7C-1547-4941-9CAE-D7E5355A0231}" type="slidenum">
              <a:rPr lang="en-CA" smtClean="0"/>
              <a:t>‹#›</a:t>
            </a:fld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C00DE-81EA-4C5D-A8B0-8F3C48505125}" type="datetimeFigureOut">
              <a:rPr lang="en-CA" smtClean="0"/>
              <a:t>2015-09-11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8172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C00DE-81EA-4C5D-A8B0-8F3C48505125}" type="datetimeFigureOut">
              <a:rPr lang="en-CA" smtClean="0"/>
              <a:t>2015-09-11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E8DBC7C-1547-4941-9CAE-D7E5355A023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1969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dT35aqDfAQ" TargetMode="External"/><Relationship Id="rId5" Type="http://schemas.openxmlformats.org/officeDocument/2006/relationships/hyperlink" Target="http://mocomi.com/wheel-and-axle/" TargetMode="External"/><Relationship Id="rId4" Type="http://schemas.openxmlformats.org/officeDocument/2006/relationships/hyperlink" Target="https://www.youtube.com/watch?v=ndT35aqDfAQ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6" y="2404534"/>
            <a:ext cx="8114605" cy="1646302"/>
          </a:xfrm>
        </p:spPr>
        <p:txBody>
          <a:bodyPr/>
          <a:lstStyle/>
          <a:p>
            <a:pPr algn="l"/>
            <a:r>
              <a:rPr lang="en-CA" sz="9600" dirty="0" smtClean="0"/>
              <a:t>Wheel and Axle</a:t>
            </a:r>
            <a:endParaRPr lang="en-CA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en-CA" sz="2800" dirty="0" smtClean="0"/>
              <a:t>Simple Machines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72817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1255" y="1601371"/>
            <a:ext cx="2906235" cy="2906235"/>
          </a:xfrm>
          <a:prstGeom prst="rect">
            <a:avLst/>
          </a:prstGeom>
          <a:ln w="57150"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0715" y="824357"/>
            <a:ext cx="8791016" cy="5661046"/>
          </a:xfrm>
        </p:spPr>
        <p:txBody>
          <a:bodyPr>
            <a:normAutofit/>
          </a:bodyPr>
          <a:lstStyle/>
          <a:p>
            <a:r>
              <a:rPr lang="en-CA" sz="3600" dirty="0" smtClean="0">
                <a:solidFill>
                  <a:schemeClr val="bg2">
                    <a:lumMod val="50000"/>
                  </a:schemeClr>
                </a:solidFill>
              </a:rPr>
              <a:t>Instead of </a:t>
            </a:r>
            <a:r>
              <a:rPr lang="en-CA" sz="3600" dirty="0">
                <a:solidFill>
                  <a:schemeClr val="bg2">
                    <a:lumMod val="50000"/>
                  </a:schemeClr>
                </a:solidFill>
              </a:rPr>
              <a:t>a</a:t>
            </a:r>
            <a:r>
              <a:rPr lang="en-CA" sz="3600" dirty="0" smtClean="0">
                <a:solidFill>
                  <a:schemeClr val="bg2">
                    <a:lumMod val="50000"/>
                  </a:schemeClr>
                </a:solidFill>
              </a:rPr>
              <a:t> whole object being slowed by friction, only the wheels underneath have any contact with the ground</a:t>
            </a:r>
          </a:p>
          <a:p>
            <a:pPr marL="0" indent="0">
              <a:buNone/>
            </a:pPr>
            <a:endParaRPr lang="en-CA" sz="3600" dirty="0">
              <a:solidFill>
                <a:schemeClr val="bg2">
                  <a:lumMod val="50000"/>
                </a:schemeClr>
              </a:solidFill>
            </a:endParaRPr>
          </a:p>
          <a:p>
            <a:endParaRPr lang="en-CA" sz="3600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n-CA" sz="36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CA" sz="3600" dirty="0" smtClean="0">
                <a:solidFill>
                  <a:schemeClr val="bg2">
                    <a:lumMod val="50000"/>
                  </a:schemeClr>
                </a:solidFill>
              </a:rPr>
              <a:t>This allows the object to be moved with ease!</a:t>
            </a:r>
            <a:endParaRPr lang="en-CA" sz="3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42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Types of Wheel and Axles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7334" y="1788732"/>
            <a:ext cx="8705817" cy="4085466"/>
          </a:xfrm>
        </p:spPr>
        <p:txBody>
          <a:bodyPr>
            <a:noAutofit/>
          </a:bodyPr>
          <a:lstStyle/>
          <a:p>
            <a:r>
              <a:rPr lang="en-CA" sz="3600" b="1" dirty="0" smtClean="0">
                <a:solidFill>
                  <a:schemeClr val="bg2">
                    <a:lumMod val="50000"/>
                  </a:schemeClr>
                </a:solidFill>
              </a:rPr>
              <a:t>Fixed Axle:</a:t>
            </a:r>
            <a:r>
              <a:rPr lang="en-CA" sz="3600" dirty="0" smtClean="0">
                <a:solidFill>
                  <a:schemeClr val="bg2">
                    <a:lumMod val="50000"/>
                  </a:schemeClr>
                </a:solidFill>
              </a:rPr>
              <a:t> when the axle is firmly attached to the wheel</a:t>
            </a:r>
          </a:p>
          <a:p>
            <a:pPr lvl="1"/>
            <a:r>
              <a:rPr lang="en-CA" sz="3400" dirty="0" smtClean="0">
                <a:solidFill>
                  <a:schemeClr val="bg2">
                    <a:lumMod val="50000"/>
                  </a:schemeClr>
                </a:solidFill>
              </a:rPr>
              <a:t>The rotation of the axle is transferred into forward motion of the wheel</a:t>
            </a:r>
          </a:p>
          <a:p>
            <a:r>
              <a:rPr lang="en-CA" sz="3600" dirty="0" smtClean="0">
                <a:solidFill>
                  <a:schemeClr val="bg2">
                    <a:lumMod val="50000"/>
                  </a:schemeClr>
                </a:solidFill>
              </a:rPr>
              <a:t>When an </a:t>
            </a:r>
            <a:r>
              <a:rPr lang="en-CA" sz="3600" b="1" dirty="0" smtClean="0">
                <a:solidFill>
                  <a:schemeClr val="bg2">
                    <a:lumMod val="50000"/>
                  </a:schemeClr>
                </a:solidFill>
              </a:rPr>
              <a:t>wheel</a:t>
            </a:r>
            <a:r>
              <a:rPr lang="en-CA" sz="3600" dirty="0" smtClean="0">
                <a:solidFill>
                  <a:schemeClr val="bg2">
                    <a:lumMod val="50000"/>
                  </a:schemeClr>
                </a:solidFill>
              </a:rPr>
              <a:t> is not fixed in place, it is able to turn independent of the </a:t>
            </a:r>
            <a:r>
              <a:rPr lang="en-CA" sz="3600" b="1" dirty="0" smtClean="0">
                <a:solidFill>
                  <a:schemeClr val="bg2">
                    <a:lumMod val="50000"/>
                  </a:schemeClr>
                </a:solidFill>
              </a:rPr>
              <a:t>axle</a:t>
            </a:r>
          </a:p>
          <a:p>
            <a:pPr lvl="1"/>
            <a:r>
              <a:rPr lang="en-CA" sz="3200" dirty="0" smtClean="0">
                <a:solidFill>
                  <a:schemeClr val="bg2">
                    <a:lumMod val="50000"/>
                  </a:schemeClr>
                </a:solidFill>
              </a:rPr>
              <a:t>This is found in </a:t>
            </a:r>
            <a:r>
              <a:rPr lang="en-CA" sz="3200" b="1" dirty="0" smtClean="0">
                <a:solidFill>
                  <a:schemeClr val="bg2">
                    <a:lumMod val="50000"/>
                  </a:schemeClr>
                </a:solidFill>
              </a:rPr>
              <a:t>pulleys!</a:t>
            </a:r>
            <a:endParaRPr lang="en-CA" sz="3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33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1626" y="2141106"/>
            <a:ext cx="2980998" cy="2126445"/>
          </a:xfrm>
          <a:prstGeom prst="rect">
            <a:avLst/>
          </a:prstGeom>
        </p:spPr>
      </p:pic>
      <p:pic>
        <p:nvPicPr>
          <p:cNvPr id="3074" name="Picture 2" descr="http://upload.wikimedia.org/wikipedia/commons/7/76/Rollingstock_ax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112" y="1930400"/>
            <a:ext cx="3116201" cy="2337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Types of Wheel and Axles</a:t>
            </a:r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1952177" y="4684621"/>
            <a:ext cx="1242070" cy="666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 smtClean="0">
                <a:solidFill>
                  <a:srgbClr val="FF0000"/>
                </a:solidFill>
              </a:rPr>
              <a:t>fixed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75168" y="4694879"/>
            <a:ext cx="1953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 smtClean="0">
                <a:solidFill>
                  <a:srgbClr val="FF0000"/>
                </a:solidFill>
              </a:rPr>
              <a:t>not fixed</a:t>
            </a:r>
            <a:endParaRPr lang="en-CA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34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Let’s try it!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4000" dirty="0" smtClean="0">
                <a:solidFill>
                  <a:schemeClr val="bg2">
                    <a:lumMod val="50000"/>
                  </a:schemeClr>
                </a:solidFill>
              </a:rPr>
              <a:t>Use different types of wheel and axles to move different weights!</a:t>
            </a:r>
          </a:p>
          <a:p>
            <a:pPr lvl="1"/>
            <a:r>
              <a:rPr lang="en-CA" sz="3400" dirty="0" smtClean="0">
                <a:solidFill>
                  <a:schemeClr val="bg2">
                    <a:lumMod val="50000"/>
                  </a:schemeClr>
                </a:solidFill>
              </a:rPr>
              <a:t>Write down your observations</a:t>
            </a:r>
            <a:endParaRPr lang="en-CA" sz="3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23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64" y="468923"/>
            <a:ext cx="8596668" cy="1320800"/>
          </a:xfrm>
        </p:spPr>
        <p:txBody>
          <a:bodyPr/>
          <a:lstStyle/>
          <a:p>
            <a:r>
              <a:rPr lang="en-CA" dirty="0" smtClean="0"/>
              <a:t>Wheel and axles are used to help move heavy objects more easily</a:t>
            </a:r>
            <a:endParaRPr lang="en-CA" dirty="0"/>
          </a:p>
        </p:txBody>
      </p:sp>
      <p:pic>
        <p:nvPicPr>
          <p:cNvPr id="4" name="Picture 2" descr="http://blogs.swa-jkt.com/swa/10695/files/2012/04/Screen-shot-2012-04-11-at-18.13.2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227" y="2558609"/>
            <a:ext cx="4177274" cy="327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36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ndT35aqDfAQ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74887" y="1562614"/>
            <a:ext cx="8326117" cy="4683441"/>
          </a:xfrm>
          <a:prstGeom prst="rect">
            <a:avLst/>
          </a:prstGeom>
          <a:ln w="50800">
            <a:solidFill>
              <a:schemeClr val="bg2">
                <a:lumMod val="50000"/>
              </a:schemeClr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is a wheel and axle? 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3683380" y="6334780"/>
            <a:ext cx="2266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dirty="0" smtClean="0"/>
              <a:t>Click </a:t>
            </a:r>
            <a:r>
              <a:rPr lang="en-CA" sz="1400" b="1" dirty="0" smtClean="0">
                <a:hlinkClick r:id="rId4"/>
              </a:rPr>
              <a:t>here</a:t>
            </a:r>
            <a:r>
              <a:rPr lang="en-CA" sz="1400" dirty="0" smtClean="0">
                <a:hlinkClick r:id="rId4"/>
              </a:rPr>
              <a:t> </a:t>
            </a:r>
            <a:r>
              <a:rPr lang="en-CA" sz="1400" dirty="0" smtClean="0"/>
              <a:t>to load video </a:t>
            </a:r>
          </a:p>
          <a:p>
            <a:pPr algn="ctr"/>
            <a:r>
              <a:rPr lang="en-CA" sz="1400" dirty="0" smtClean="0"/>
              <a:t>on YouTube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67937" y="6334780"/>
            <a:ext cx="2590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dirty="0"/>
              <a:t>Click </a:t>
            </a:r>
            <a:r>
              <a:rPr lang="en-CA" sz="1400" b="1" dirty="0">
                <a:hlinkClick r:id="rId5"/>
              </a:rPr>
              <a:t>here</a:t>
            </a:r>
            <a:r>
              <a:rPr lang="en-CA" sz="1400" dirty="0">
                <a:hlinkClick r:id="rId5"/>
              </a:rPr>
              <a:t> </a:t>
            </a:r>
            <a:r>
              <a:rPr lang="en-CA" sz="1400" dirty="0"/>
              <a:t>to load video </a:t>
            </a:r>
          </a:p>
          <a:p>
            <a:pPr algn="ctr"/>
            <a:r>
              <a:rPr lang="en-CA" sz="1400" dirty="0"/>
              <a:t>on </a:t>
            </a:r>
            <a:r>
              <a:rPr lang="en-CA" sz="1400" dirty="0" smtClean="0"/>
              <a:t>mocomi.com</a:t>
            </a: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237016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is a wheel and axle?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altLang="en-US" sz="3600" b="1" dirty="0" smtClean="0">
                <a:solidFill>
                  <a:schemeClr val="bg2">
                    <a:lumMod val="50000"/>
                  </a:schemeClr>
                </a:solidFill>
              </a:rPr>
              <a:t>Wheel and axle: </a:t>
            </a:r>
            <a:r>
              <a:rPr lang="en-CA" altLang="en-US" sz="3600" dirty="0" smtClean="0">
                <a:solidFill>
                  <a:schemeClr val="bg2">
                    <a:lumMod val="50000"/>
                  </a:schemeClr>
                </a:solidFill>
              </a:rPr>
              <a:t>a simple machine that is used to change </a:t>
            </a:r>
            <a:r>
              <a:rPr lang="en-CA" altLang="en-US" sz="3600" b="1" dirty="0" smtClean="0">
                <a:solidFill>
                  <a:schemeClr val="bg2">
                    <a:lumMod val="50000"/>
                  </a:schemeClr>
                </a:solidFill>
              </a:rPr>
              <a:t>circular</a:t>
            </a:r>
            <a:r>
              <a:rPr lang="en-CA" altLang="en-US" sz="3600" dirty="0" smtClean="0">
                <a:solidFill>
                  <a:schemeClr val="bg2">
                    <a:lumMod val="50000"/>
                  </a:schemeClr>
                </a:solidFill>
              </a:rPr>
              <a:t> motion into </a:t>
            </a:r>
            <a:r>
              <a:rPr lang="en-CA" altLang="en-US" sz="3600" b="1" dirty="0" smtClean="0">
                <a:solidFill>
                  <a:schemeClr val="bg2">
                    <a:lumMod val="50000"/>
                  </a:schemeClr>
                </a:solidFill>
              </a:rPr>
              <a:t>forward</a:t>
            </a:r>
            <a:r>
              <a:rPr lang="en-CA" altLang="en-US" sz="3600" dirty="0" smtClean="0">
                <a:solidFill>
                  <a:schemeClr val="bg2">
                    <a:lumMod val="50000"/>
                  </a:schemeClr>
                </a:solidFill>
              </a:rPr>
              <a:t> motion</a:t>
            </a:r>
          </a:p>
          <a:p>
            <a:pPr lvl="1"/>
            <a:r>
              <a:rPr lang="en-CA" altLang="en-US" sz="3400" dirty="0" smtClean="0">
                <a:solidFill>
                  <a:schemeClr val="bg2">
                    <a:lumMod val="50000"/>
                  </a:schemeClr>
                </a:solidFill>
              </a:rPr>
              <a:t>A wheel reduces the </a:t>
            </a:r>
            <a:r>
              <a:rPr lang="en-CA" altLang="en-US" sz="3400" b="1" dirty="0" smtClean="0">
                <a:solidFill>
                  <a:schemeClr val="bg2">
                    <a:lumMod val="50000"/>
                  </a:schemeClr>
                </a:solidFill>
              </a:rPr>
              <a:t>friction</a:t>
            </a:r>
            <a:r>
              <a:rPr lang="en-CA" altLang="en-US" sz="3400" dirty="0" smtClean="0">
                <a:solidFill>
                  <a:schemeClr val="bg2">
                    <a:lumMod val="50000"/>
                  </a:schemeClr>
                </a:solidFill>
              </a:rPr>
              <a:t> between an object and a surface, making it much easier to move</a:t>
            </a:r>
          </a:p>
          <a:p>
            <a:pPr marL="0" indent="0">
              <a:buNone/>
            </a:pP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3581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7157" y="2940705"/>
            <a:ext cx="3558195" cy="28973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45175" y="2940705"/>
            <a:ext cx="1252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 smtClean="0">
                <a:solidFill>
                  <a:srgbClr val="FF0000"/>
                </a:solidFill>
              </a:rPr>
              <a:t>wheel</a:t>
            </a:r>
            <a:endParaRPr lang="en-CA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1194" y="3255783"/>
            <a:ext cx="1252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 smtClean="0">
                <a:solidFill>
                  <a:srgbClr val="FF0000"/>
                </a:solidFill>
              </a:rPr>
              <a:t>axle</a:t>
            </a:r>
            <a:endParaRPr lang="en-CA" sz="3200" b="1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>
            <a:stCxn id="4" idx="1"/>
          </p:cNvCxnSpPr>
          <p:nvPr/>
        </p:nvCxnSpPr>
        <p:spPr>
          <a:xfrm flipH="1">
            <a:off x="6518233" y="3233093"/>
            <a:ext cx="1026942" cy="522696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3"/>
          </p:cNvCxnSpPr>
          <p:nvPr/>
        </p:nvCxnSpPr>
        <p:spPr>
          <a:xfrm>
            <a:off x="2923218" y="3548171"/>
            <a:ext cx="721279" cy="625212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470" y="741994"/>
            <a:ext cx="8596668" cy="3880773"/>
          </a:xfrm>
        </p:spPr>
        <p:txBody>
          <a:bodyPr>
            <a:normAutofit/>
          </a:bodyPr>
          <a:lstStyle/>
          <a:p>
            <a:r>
              <a:rPr lang="en-CA" sz="3600" dirty="0">
                <a:solidFill>
                  <a:schemeClr val="bg2">
                    <a:lumMod val="50000"/>
                  </a:schemeClr>
                </a:solidFill>
              </a:rPr>
              <a:t>They work by </a:t>
            </a:r>
            <a:r>
              <a:rPr lang="en-CA" sz="3600" dirty="0" smtClean="0">
                <a:solidFill>
                  <a:schemeClr val="bg2">
                    <a:lumMod val="50000"/>
                  </a:schemeClr>
                </a:solidFill>
              </a:rPr>
              <a:t>spinning the </a:t>
            </a:r>
            <a:r>
              <a:rPr lang="en-CA" sz="3600" b="1" dirty="0" smtClean="0">
                <a:solidFill>
                  <a:schemeClr val="bg2">
                    <a:lumMod val="50000"/>
                  </a:schemeClr>
                </a:solidFill>
              </a:rPr>
              <a:t>axle</a:t>
            </a:r>
            <a:r>
              <a:rPr lang="en-CA" sz="3600" dirty="0" smtClean="0">
                <a:solidFill>
                  <a:schemeClr val="bg2">
                    <a:lumMod val="50000"/>
                  </a:schemeClr>
                </a:solidFill>
              </a:rPr>
              <a:t> attached to a </a:t>
            </a:r>
            <a:r>
              <a:rPr lang="en-CA" sz="3600" b="1" dirty="0" smtClean="0">
                <a:solidFill>
                  <a:schemeClr val="bg2">
                    <a:lumMod val="50000"/>
                  </a:schemeClr>
                </a:solidFill>
              </a:rPr>
              <a:t>wheel</a:t>
            </a:r>
            <a:r>
              <a:rPr lang="en-CA" sz="3600" dirty="0" smtClean="0">
                <a:solidFill>
                  <a:schemeClr val="bg2">
                    <a:lumMod val="50000"/>
                  </a:schemeClr>
                </a:solidFill>
              </a:rPr>
              <a:t>, transferring the force forward over a larger distance</a:t>
            </a:r>
            <a:endParaRPr lang="en-CA" sz="3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03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8821" y="3475251"/>
            <a:ext cx="3558195" cy="2897387"/>
          </a:xfrm>
          <a:prstGeom prst="rect">
            <a:avLst/>
          </a:prstGeom>
        </p:spPr>
      </p:pic>
      <p:sp>
        <p:nvSpPr>
          <p:cNvPr id="14" name="Curved Up Arrow 13"/>
          <p:cNvSpPr/>
          <p:nvPr/>
        </p:nvSpPr>
        <p:spPr>
          <a:xfrm flipV="1">
            <a:off x="4059074" y="4221717"/>
            <a:ext cx="1091677" cy="577501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943" y="458397"/>
            <a:ext cx="8424463" cy="3880773"/>
          </a:xfrm>
        </p:spPr>
        <p:txBody>
          <a:bodyPr>
            <a:normAutofit/>
          </a:bodyPr>
          <a:lstStyle/>
          <a:p>
            <a:r>
              <a:rPr lang="en-CA" sz="3200" dirty="0" smtClean="0">
                <a:solidFill>
                  <a:srgbClr val="0070C0"/>
                </a:solidFill>
              </a:rPr>
              <a:t>The </a:t>
            </a:r>
            <a:r>
              <a:rPr lang="en-CA" sz="3200" b="1" dirty="0" smtClean="0">
                <a:solidFill>
                  <a:srgbClr val="0070C0"/>
                </a:solidFill>
              </a:rPr>
              <a:t>axle</a:t>
            </a:r>
            <a:r>
              <a:rPr lang="en-CA" sz="3200" dirty="0" smtClean="0">
                <a:solidFill>
                  <a:srgbClr val="0070C0"/>
                </a:solidFill>
              </a:rPr>
              <a:t> is firmly attached to the </a:t>
            </a:r>
            <a:r>
              <a:rPr lang="en-CA" sz="3200" b="1" dirty="0" smtClean="0">
                <a:solidFill>
                  <a:srgbClr val="0070C0"/>
                </a:solidFill>
              </a:rPr>
              <a:t>wheel</a:t>
            </a:r>
            <a:r>
              <a:rPr lang="en-CA" sz="3200" dirty="0" smtClean="0">
                <a:solidFill>
                  <a:srgbClr val="0070C0"/>
                </a:solidFill>
              </a:rPr>
              <a:t> </a:t>
            </a:r>
          </a:p>
          <a:p>
            <a:r>
              <a:rPr lang="en-CA" sz="3200" dirty="0" smtClean="0">
                <a:solidFill>
                  <a:srgbClr val="0070C0"/>
                </a:solidFill>
              </a:rPr>
              <a:t>As </a:t>
            </a:r>
            <a:r>
              <a:rPr lang="en-CA" sz="3200" b="1" dirty="0" smtClean="0">
                <a:solidFill>
                  <a:srgbClr val="0070C0"/>
                </a:solidFill>
              </a:rPr>
              <a:t>force </a:t>
            </a:r>
            <a:r>
              <a:rPr lang="en-CA" sz="3200" dirty="0" smtClean="0">
                <a:solidFill>
                  <a:srgbClr val="0070C0"/>
                </a:solidFill>
              </a:rPr>
              <a:t>is applied to spin the axle, it is transferred to the </a:t>
            </a:r>
            <a:r>
              <a:rPr lang="en-CA" sz="3200" b="1" dirty="0" smtClean="0">
                <a:solidFill>
                  <a:srgbClr val="0070C0"/>
                </a:solidFill>
              </a:rPr>
              <a:t>wheel</a:t>
            </a:r>
            <a:r>
              <a:rPr lang="en-CA" sz="3200" dirty="0" smtClean="0">
                <a:solidFill>
                  <a:srgbClr val="0070C0"/>
                </a:solidFill>
              </a:rPr>
              <a:t> </a:t>
            </a:r>
          </a:p>
          <a:p>
            <a:r>
              <a:rPr lang="en-CA" sz="3200" dirty="0" smtClean="0">
                <a:solidFill>
                  <a:srgbClr val="0070C0"/>
                </a:solidFill>
              </a:rPr>
              <a:t>The </a:t>
            </a:r>
            <a:r>
              <a:rPr lang="en-CA" sz="3200" b="1" dirty="0" smtClean="0">
                <a:solidFill>
                  <a:srgbClr val="0070C0"/>
                </a:solidFill>
              </a:rPr>
              <a:t>wheel</a:t>
            </a:r>
            <a:r>
              <a:rPr lang="en-CA" sz="3200" dirty="0" smtClean="0">
                <a:solidFill>
                  <a:srgbClr val="0070C0"/>
                </a:solidFill>
              </a:rPr>
              <a:t> reduces the </a:t>
            </a:r>
            <a:r>
              <a:rPr lang="en-CA" sz="3200" b="1" dirty="0" smtClean="0">
                <a:solidFill>
                  <a:srgbClr val="0070C0"/>
                </a:solidFill>
              </a:rPr>
              <a:t>friction </a:t>
            </a:r>
            <a:r>
              <a:rPr lang="en-CA" sz="3200" dirty="0" smtClean="0">
                <a:solidFill>
                  <a:srgbClr val="0070C0"/>
                </a:solidFill>
              </a:rPr>
              <a:t>that would be put on an object by dragging it along the ground</a:t>
            </a:r>
            <a:endParaRPr lang="en-CA" sz="3200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90174" y="4789161"/>
            <a:ext cx="1252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 smtClean="0">
                <a:solidFill>
                  <a:srgbClr val="FF0000"/>
                </a:solidFill>
              </a:rPr>
              <a:t>force</a:t>
            </a:r>
            <a:endParaRPr lang="en-CA" sz="3200" b="1" dirty="0">
              <a:solidFill>
                <a:srgbClr val="FF0000"/>
              </a:solidFill>
            </a:endParaRPr>
          </a:p>
        </p:txBody>
      </p:sp>
      <p:sp>
        <p:nvSpPr>
          <p:cNvPr id="2" name="Curved Up Arrow 1"/>
          <p:cNvSpPr/>
          <p:nvPr/>
        </p:nvSpPr>
        <p:spPr>
          <a:xfrm>
            <a:off x="3603245" y="5209151"/>
            <a:ext cx="1001667" cy="590766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70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are some examples of </a:t>
            </a:r>
            <a:r>
              <a:rPr lang="en-CA" b="1" dirty="0" smtClean="0"/>
              <a:t>wheel and axles </a:t>
            </a:r>
            <a:r>
              <a:rPr lang="en-CA" dirty="0" smtClean="0"/>
              <a:t>you might see in your daily lives?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3136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are some examples of </a:t>
            </a:r>
            <a:r>
              <a:rPr lang="en-CA" b="1" dirty="0" smtClean="0"/>
              <a:t>wheel and axles </a:t>
            </a:r>
            <a:r>
              <a:rPr lang="en-CA" dirty="0" smtClean="0"/>
              <a:t>you might see in your daily lives? 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9860" y="4319846"/>
            <a:ext cx="2588251" cy="2080954"/>
          </a:xfrm>
          <a:prstGeom prst="rect">
            <a:avLst/>
          </a:prstGeom>
          <a:ln w="50800">
            <a:solidFill>
              <a:schemeClr val="bg2">
                <a:lumMod val="50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2567" y="2253121"/>
            <a:ext cx="2824291" cy="3765721"/>
          </a:xfrm>
          <a:prstGeom prst="rect">
            <a:avLst/>
          </a:prstGeom>
          <a:ln w="50800">
            <a:solidFill>
              <a:schemeClr val="bg2">
                <a:lumMod val="50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5872" y="1495452"/>
            <a:ext cx="2222521" cy="2222521"/>
          </a:xfrm>
          <a:prstGeom prst="rect">
            <a:avLst/>
          </a:prstGeom>
          <a:ln w="50800">
            <a:solidFill>
              <a:schemeClr val="bg2">
                <a:lumMod val="50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216" y="2606713"/>
            <a:ext cx="2655668" cy="2655668"/>
          </a:xfrm>
          <a:prstGeom prst="rect">
            <a:avLst/>
          </a:prstGeom>
          <a:ln w="50800"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0605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619542"/>
            <a:ext cx="8551072" cy="4937196"/>
          </a:xfrm>
        </p:spPr>
        <p:txBody>
          <a:bodyPr>
            <a:noAutofit/>
          </a:bodyPr>
          <a:lstStyle/>
          <a:p>
            <a:r>
              <a:rPr lang="en-CA" sz="3600" dirty="0" smtClean="0">
                <a:solidFill>
                  <a:schemeClr val="bg2">
                    <a:lumMod val="50000"/>
                  </a:schemeClr>
                </a:solidFill>
              </a:rPr>
              <a:t>Wheel and axels are used when objects have to be moved over long distances</a:t>
            </a:r>
          </a:p>
          <a:p>
            <a:endParaRPr lang="en-CA" sz="3600" dirty="0">
              <a:solidFill>
                <a:schemeClr val="bg2">
                  <a:lumMod val="50000"/>
                </a:schemeClr>
              </a:solidFill>
            </a:endParaRPr>
          </a:p>
          <a:p>
            <a:endParaRPr lang="en-CA" sz="3600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n-CA" sz="36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CA" sz="36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CA" sz="3600" dirty="0" smtClean="0">
                <a:solidFill>
                  <a:schemeClr val="bg2">
                    <a:lumMod val="50000"/>
                  </a:schemeClr>
                </a:solidFill>
              </a:rPr>
              <a:t>Using a </a:t>
            </a:r>
            <a:r>
              <a:rPr lang="en-CA" sz="3600" b="1" dirty="0" smtClean="0">
                <a:solidFill>
                  <a:schemeClr val="bg2">
                    <a:lumMod val="50000"/>
                  </a:schemeClr>
                </a:solidFill>
              </a:rPr>
              <a:t>wheel and axle </a:t>
            </a:r>
            <a:r>
              <a:rPr lang="en-CA" sz="3600" dirty="0" smtClean="0">
                <a:solidFill>
                  <a:schemeClr val="bg2">
                    <a:lumMod val="50000"/>
                  </a:schemeClr>
                </a:solidFill>
              </a:rPr>
              <a:t>greatly reduces the </a:t>
            </a:r>
            <a:r>
              <a:rPr lang="en-CA" sz="3600" b="1" dirty="0" smtClean="0">
                <a:solidFill>
                  <a:schemeClr val="bg2">
                    <a:lumMod val="50000"/>
                  </a:schemeClr>
                </a:solidFill>
              </a:rPr>
              <a:t>friction</a:t>
            </a:r>
            <a:r>
              <a:rPr lang="en-CA" sz="3600" dirty="0" smtClean="0">
                <a:solidFill>
                  <a:schemeClr val="bg2">
                    <a:lumMod val="50000"/>
                  </a:schemeClr>
                </a:solidFill>
              </a:rPr>
              <a:t> put on an object as it moves along the ground</a:t>
            </a:r>
          </a:p>
          <a:p>
            <a:endParaRPr lang="en-CA" sz="1600" dirty="0" smtClean="0"/>
          </a:p>
        </p:txBody>
      </p:sp>
      <p:pic>
        <p:nvPicPr>
          <p:cNvPr id="1026" name="Picture 2" descr="http://blog.objectiflune.com/wp-content/uploads/2013/07/111-300x19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108" y="1784635"/>
            <a:ext cx="4094778" cy="260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82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5286</TotalTime>
  <Words>320</Words>
  <Application>Microsoft Office PowerPoint</Application>
  <PresentationFormat>Widescreen</PresentationFormat>
  <Paragraphs>42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 3</vt:lpstr>
      <vt:lpstr>Facet</vt:lpstr>
      <vt:lpstr>Wheel and Axle</vt:lpstr>
      <vt:lpstr>Wheel and axles are used to help move heavy objects more easily</vt:lpstr>
      <vt:lpstr>What is a wheel and axle? </vt:lpstr>
      <vt:lpstr>What is a wheel and axle? </vt:lpstr>
      <vt:lpstr>PowerPoint Presentation</vt:lpstr>
      <vt:lpstr>PowerPoint Presentation</vt:lpstr>
      <vt:lpstr>What are some examples of wheel and axles you might see in your daily lives? </vt:lpstr>
      <vt:lpstr>What are some examples of wheel and axles you might see in your daily lives? </vt:lpstr>
      <vt:lpstr>PowerPoint Presentation</vt:lpstr>
      <vt:lpstr>PowerPoint Presentation</vt:lpstr>
      <vt:lpstr>Types of Wheel and Axles</vt:lpstr>
      <vt:lpstr>Types of Wheel and Axles</vt:lpstr>
      <vt:lpstr>Let’s try it!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Pulleys</dc:title>
  <dc:creator>Jason Marraccini</dc:creator>
  <cp:lastModifiedBy>Chris Marraccini</cp:lastModifiedBy>
  <cp:revision>60</cp:revision>
  <dcterms:created xsi:type="dcterms:W3CDTF">2015-06-23T18:20:56Z</dcterms:created>
  <dcterms:modified xsi:type="dcterms:W3CDTF">2015-09-11T15:40:57Z</dcterms:modified>
</cp:coreProperties>
</file>